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81" d="100"/>
          <a:sy n="81" d="100"/>
        </p:scale>
        <p:origin x="686"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6564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tytułu, struktury sektorowej oraz wskazana podstawa merytoryczna zostały dostarczone przez użytkownika w rozmowie.
[/Sources]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42</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Finałowa plansza została opracowana redakcyjnie na podstawie struktury gry przekazanej przez użytkownika.
[/Sources]</a:t>
            </a:r>
          </a:p>
        </p:txBody>
      </p:sp>
      <p:sp>
        <p:nvSpPr>
          <p:cNvPr id="4" name="Slide Number Placeholder 3"/>
          <p:cNvSpPr>
            <a:spLocks noGrp="1"/>
          </p:cNvSpPr>
          <p:nvPr>
            <p:ph type="sldNum" sz="quarter" idx="10"/>
          </p:nvPr>
        </p:nvSpPr>
        <p:spPr/>
        <p:txBody>
          <a:bodyPr/>
          <a:lstStyle/>
          <a:p>
            <a:fld id="{F7021451-1387-4CA6-816F-3879F97B5CBC}" type="slidenum">
              <a:rPr lang="en-US"/>
              <a:t>44</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pl-PL" dirty="0"/>
          </a:p>
        </p:txBody>
      </p:sp>
      <p:sp>
        <p:nvSpPr>
          <p:cNvPr id="3" name="Notes Placeholder 2"/>
          <p:cNvSpPr>
            <a:spLocks noGrp="1"/>
          </p:cNvSpPr>
          <p:nvPr>
            <p:ph type="body" idx="1"/>
          </p:nvPr>
        </p:nvSpPr>
        <p:spPr/>
        <p:txBody>
          <a:bodyPr/>
          <a:lstStyle/>
          <a:p>
            <a:r>
              <a:rPr lang="en-US" dirty="0"/>
              <a:t>
[Sources]
- Treść merytoryczna, pytania, ścieżki decyzji i wskazane źródło zostały dostarczone przez użytkownika w rozmowie.
- Podstawa merytoryczna wskazana przez użytkownika: Andrzej Chwalba, Legiony Polskie 1914-1918.
[/Sources]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dirty="0"/>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13.xml"/></Relationships>
</file>

<file path=ppt/slides/_rels/slide12.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17.xml"/></Relationships>
</file>

<file path=ppt/slides/_rels/slide15.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16.xml"/></Relationships>
</file>

<file path=ppt/slides/_rels/slide16.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19.xml"/></Relationships>
</file>

<file path=ppt/slides/_rels/slide18.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5.xml"/></Relationships>
</file>

<file path=ppt/slides/_rels/slide20.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23.xml"/></Relationships>
</file>

<file path=ppt/slides/_rels/slide21.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20.xml"/></Relationships>
</file>

<file path=ppt/slides/_rels/slide22.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25.xml"/></Relationships>
</file>

<file path=ppt/slides/_rels/slide24.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29.xml"/></Relationships>
</file>

<file path=ppt/slides/_rels/slide27.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26.xml"/></Relationships>
</file>

<file path=ppt/slides/_rels/slide28.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3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2.xml"/></Relationships>
</file>

<file path=ppt/slides/_rels/slide30.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3" Type="http://schemas.openxmlformats.org/officeDocument/2006/relationships/slide" Target="slide33.xml"/><Relationship Id="rId2" Type="http://schemas.openxmlformats.org/officeDocument/2006/relationships/notesSlide" Target="../notesSlides/notesSlide3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35.xml"/></Relationships>
</file>

<file path=ppt/slides/_rels/slide33.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notesSlide" Target="../notesSlides/notesSlide33.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34.xml"/></Relationships>
</file>

<file path=ppt/slides/_rels/slide34.xml.rels><?xml version="1.0" encoding="UTF-8" standalone="yes"?>
<Relationships xmlns="http://schemas.openxmlformats.org/package/2006/relationships"><Relationship Id="rId3" Type="http://schemas.openxmlformats.org/officeDocument/2006/relationships/slide" Target="slide33.xml"/><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5.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35.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37.xml"/></Relationships>
</file>

<file path=ppt/slides/_rels/slide36.xml.rels><?xml version="1.0" encoding="UTF-8" standalone="yes"?>
<Relationships xmlns="http://schemas.openxmlformats.org/package/2006/relationships"><Relationship Id="rId3" Type="http://schemas.openxmlformats.org/officeDocument/2006/relationships/slide" Target="slide35.xml"/><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7.xml.rels><?xml version="1.0" encoding="UTF-8" standalone="yes"?>
<Relationships xmlns="http://schemas.openxmlformats.org/package/2006/relationships"><Relationship Id="rId3" Type="http://schemas.openxmlformats.org/officeDocument/2006/relationships/slide" Target="slide38.xml"/><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38.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notesSlide" Target="../notesSlides/notesSlide38.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41.xml"/></Relationships>
</file>

<file path=ppt/slides/_rels/slide39.xml.rels><?xml version="1.0" encoding="UTF-8" standalone="yes"?>
<Relationships xmlns="http://schemas.openxmlformats.org/package/2006/relationships"><Relationship Id="rId3" Type="http://schemas.openxmlformats.org/officeDocument/2006/relationships/slide" Target="slide38.xml"/><Relationship Id="rId2" Type="http://schemas.openxmlformats.org/officeDocument/2006/relationships/notesSlide" Target="../notesSlides/notesSlide39.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40.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3" Type="http://schemas.openxmlformats.org/officeDocument/2006/relationships/slide" Target="slide39.xml"/><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1.xml.rels><?xml version="1.0" encoding="UTF-8" standalone="yes"?>
<Relationships xmlns="http://schemas.openxmlformats.org/package/2006/relationships"><Relationship Id="rId3" Type="http://schemas.openxmlformats.org/officeDocument/2006/relationships/slide" Target="slide42.xml"/><Relationship Id="rId2" Type="http://schemas.openxmlformats.org/officeDocument/2006/relationships/notesSlide" Target="../notesSlides/notesSlide4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43.xml"/></Relationships>
</file>

<file path=ppt/slides/_rels/slide42.xml.rels><?xml version="1.0" encoding="UTF-8" standalone="yes"?>
<Relationships xmlns="http://schemas.openxmlformats.org/package/2006/relationships"><Relationship Id="rId3" Type="http://schemas.openxmlformats.org/officeDocument/2006/relationships/slide" Target="slide41.xml"/><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3.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7.xml"/></Relationships>
</file>

<file path=ppt/slides/_rels/slide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11.xml"/></Relationships>
</file>

<file path=ppt/slides/_rels/slide9.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slide" Target="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105156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1051560"/>
            <a:ext cx="1143000" cy="5806440"/>
          </a:xfrm>
          <a:prstGeom prst="rect">
            <a:avLst/>
          </a:prstGeom>
          <a:solidFill>
            <a:srgbClr val="B38B59">
              <a:alpha val="82000"/>
            </a:srgbClr>
          </a:solidFill>
          <a:ln w="12700">
            <a:solidFill>
              <a:srgbClr val="B38B59">
                <a:alpha val="0"/>
              </a:srgbClr>
            </a:solidFill>
            <a:prstDash val="solid"/>
          </a:ln>
        </p:spPr>
        <p:txBody>
          <a:bodyPr/>
          <a:lstStyle/>
          <a:p>
            <a:endParaRPr lang="pl-PL" dirty="0"/>
          </a:p>
        </p:txBody>
      </p:sp>
      <p:sp>
        <p:nvSpPr>
          <p:cNvPr id="5" name="Text 3"/>
          <p:cNvSpPr/>
          <p:nvPr/>
        </p:nvSpPr>
        <p:spPr>
          <a:xfrm>
            <a:off x="1417320" y="1417320"/>
            <a:ext cx="5212080" cy="1737360"/>
          </a:xfrm>
          <a:prstGeom prst="rect">
            <a:avLst/>
          </a:prstGeom>
          <a:noFill/>
          <a:ln/>
        </p:spPr>
        <p:txBody>
          <a:bodyPr wrap="square" rtlCol="0" anchor="ctr"/>
          <a:lstStyle/>
          <a:p>
            <a:pPr marL="0" indent="0">
              <a:buNone/>
            </a:pPr>
            <a:r>
              <a:rPr lang="en-US" sz="2600" b="1" dirty="0">
                <a:solidFill>
                  <a:srgbClr val="FFFFFF"/>
                </a:solidFill>
                <a:latin typeface="Times New Roman" panose="02020603050405020304" pitchFamily="18" charset="0"/>
                <a:ea typeface="Georgia" pitchFamily="34" charset="-122"/>
                <a:cs typeface="Times New Roman" panose="02020603050405020304" pitchFamily="18" charset="0"/>
              </a:rPr>
              <a:t>Legiony Polskie.</a:t>
            </a:r>
            <a:endParaRPr lang="en-US" sz="2600" dirty="0">
              <a:latin typeface="Times New Roman" panose="02020603050405020304" pitchFamily="18" charset="0"/>
              <a:cs typeface="Times New Roman" panose="02020603050405020304" pitchFamily="18" charset="0"/>
            </a:endParaRPr>
          </a:p>
          <a:p>
            <a:pPr marL="0" indent="0">
              <a:buNone/>
            </a:pPr>
            <a:r>
              <a:rPr lang="en-US" sz="2600" b="1" dirty="0">
                <a:solidFill>
                  <a:srgbClr val="FFFFFF"/>
                </a:solidFill>
                <a:latin typeface="Times New Roman" panose="02020603050405020304" pitchFamily="18" charset="0"/>
                <a:ea typeface="Georgia" pitchFamily="34" charset="-122"/>
                <a:cs typeface="Times New Roman" panose="02020603050405020304" pitchFamily="18" charset="0"/>
              </a:rPr>
              <a:t>Bitwa w </a:t>
            </a:r>
            <a:r>
              <a:rPr lang="pl-PL" sz="2600" b="1" dirty="0">
                <a:solidFill>
                  <a:srgbClr val="FFFFFF"/>
                </a:solidFill>
                <a:latin typeface="Times New Roman" panose="02020603050405020304" pitchFamily="18" charset="0"/>
                <a:ea typeface="Georgia" pitchFamily="34" charset="-122"/>
                <a:cs typeface="Times New Roman" panose="02020603050405020304" pitchFamily="18" charset="0"/>
              </a:rPr>
              <a:t>decyzje</a:t>
            </a:r>
            <a:endParaRPr lang="en-US" sz="2600" dirty="0">
              <a:latin typeface="Times New Roman" panose="02020603050405020304" pitchFamily="18" charset="0"/>
              <a:cs typeface="Times New Roman" panose="02020603050405020304" pitchFamily="18" charset="0"/>
            </a:endParaRPr>
          </a:p>
        </p:txBody>
      </p:sp>
      <p:sp>
        <p:nvSpPr>
          <p:cNvPr id="6" name="Text 4"/>
          <p:cNvSpPr/>
          <p:nvPr/>
        </p:nvSpPr>
        <p:spPr>
          <a:xfrm>
            <a:off x="1444752" y="3154680"/>
            <a:ext cx="4480560" cy="320040"/>
          </a:xfrm>
          <a:prstGeom prst="rect">
            <a:avLst/>
          </a:prstGeom>
          <a:noFill/>
          <a:ln/>
        </p:spPr>
        <p:txBody>
          <a:bodyPr wrap="square" rtlCol="0" anchor="ctr"/>
          <a:lstStyle/>
          <a:p>
            <a:pPr marL="0" indent="0">
              <a:buNone/>
            </a:pPr>
            <a:r>
              <a:rPr lang="en-US" sz="1600" dirty="0">
                <a:solidFill>
                  <a:srgbClr val="E7E2DA"/>
                </a:solidFill>
                <a:latin typeface="Times New Roman" panose="02020603050405020304" pitchFamily="18" charset="0"/>
                <a:ea typeface="Aptos" pitchFamily="34" charset="-122"/>
                <a:cs typeface="Times New Roman" panose="02020603050405020304" pitchFamily="18" charset="0"/>
              </a:rPr>
              <a:t>Interaktywna gra decyzyjna</a:t>
            </a:r>
            <a:endParaRPr lang="en-US" sz="1600" dirty="0">
              <a:latin typeface="Times New Roman" panose="02020603050405020304" pitchFamily="18" charset="0"/>
              <a:cs typeface="Times New Roman" panose="02020603050405020304" pitchFamily="18" charset="0"/>
            </a:endParaRPr>
          </a:p>
        </p:txBody>
      </p:sp>
      <p:sp>
        <p:nvSpPr>
          <p:cNvPr id="7" name="Text 5"/>
          <p:cNvSpPr/>
          <p:nvPr/>
        </p:nvSpPr>
        <p:spPr>
          <a:xfrm>
            <a:off x="1444752" y="3547872"/>
            <a:ext cx="4526280" cy="256032"/>
          </a:xfrm>
          <a:prstGeom prst="rect">
            <a:avLst/>
          </a:prstGeom>
          <a:noFill/>
          <a:ln/>
        </p:spPr>
        <p:txBody>
          <a:bodyPr wrap="square" rtlCol="0" anchor="ctr"/>
          <a:lstStyle/>
          <a:p>
            <a:pPr marL="0" indent="0">
              <a:buNone/>
            </a:pPr>
            <a:r>
              <a:rPr lang="en-US" sz="1200" dirty="0">
                <a:solidFill>
                  <a:srgbClr val="D7DCE4"/>
                </a:solidFill>
                <a:latin typeface="Times New Roman" panose="02020603050405020304" pitchFamily="18" charset="0"/>
                <a:ea typeface="Aptos" pitchFamily="34" charset="-122"/>
                <a:cs typeface="Times New Roman" panose="02020603050405020304" pitchFamily="18" charset="0"/>
              </a:rPr>
              <a:t>7 sektorów • pytania decyzyjne • korekty odpowiedzi • finał polityczny 1917 r.</a:t>
            </a:r>
            <a:endParaRPr lang="en-US" sz="1200" dirty="0">
              <a:latin typeface="Times New Roman" panose="02020603050405020304" pitchFamily="18" charset="0"/>
              <a:cs typeface="Times New Roman" panose="02020603050405020304" pitchFamily="18" charset="0"/>
            </a:endParaRPr>
          </a:p>
        </p:txBody>
      </p:sp>
      <p:sp>
        <p:nvSpPr>
          <p:cNvPr id="8" name="Shape 6">
            <a:hlinkClick r:id="rId3" action="ppaction://hlinksldjump"/>
          </p:cNvPr>
          <p:cNvSpPr/>
          <p:nvPr/>
        </p:nvSpPr>
        <p:spPr>
          <a:xfrm>
            <a:off x="1444752" y="4206240"/>
            <a:ext cx="2560320" cy="713232"/>
          </a:xfrm>
          <a:prstGeom prst="roundRect">
            <a:avLst>
              <a:gd name="adj" fmla="val 10256"/>
            </a:avLst>
          </a:prstGeom>
          <a:solidFill>
            <a:srgbClr val="B38B59"/>
          </a:solidFill>
          <a:ln w="12700">
            <a:solidFill>
              <a:srgbClr val="B38B59"/>
            </a:solidFill>
            <a:prstDash val="solid"/>
          </a:ln>
        </p:spPr>
        <p:txBody>
          <a:bodyPr/>
          <a:lstStyle/>
          <a:p>
            <a:endParaRPr lang="pl-PL" dirty="0"/>
          </a:p>
        </p:txBody>
      </p:sp>
      <p:sp>
        <p:nvSpPr>
          <p:cNvPr id="9" name="Text 7">
            <a:hlinkClick r:id="rId3" action="ppaction://hlinksldjump"/>
          </p:cNvPr>
          <p:cNvSpPr/>
          <p:nvPr/>
        </p:nvSpPr>
        <p:spPr>
          <a:xfrm>
            <a:off x="1591056" y="4407408"/>
            <a:ext cx="2267712" cy="219456"/>
          </a:xfrm>
          <a:prstGeom prst="rect">
            <a:avLst/>
          </a:prstGeom>
          <a:noFill/>
          <a:ln/>
        </p:spPr>
        <p:txBody>
          <a:bodyPr wrap="square" rtlCol="0" anchor="ctr"/>
          <a:lstStyle/>
          <a:p>
            <a:pPr marL="0" indent="0" algn="ctr">
              <a:buNone/>
            </a:pPr>
            <a:r>
              <a:rPr lang="en-US" sz="20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Rozpocznij grę</a:t>
            </a:r>
            <a:endParaRPr lang="en-US" sz="2000" dirty="0">
              <a:latin typeface="Times New Roman" panose="02020603050405020304" pitchFamily="18" charset="0"/>
              <a:cs typeface="Times New Roman" panose="02020603050405020304" pitchFamily="18" charset="0"/>
            </a:endParaRPr>
          </a:p>
        </p:txBody>
      </p:sp>
      <p:sp>
        <p:nvSpPr>
          <p:cNvPr id="10" name="Shape 8"/>
          <p:cNvSpPr/>
          <p:nvPr/>
        </p:nvSpPr>
        <p:spPr>
          <a:xfrm>
            <a:off x="6629400" y="1261872"/>
            <a:ext cx="4828032" cy="4526280"/>
          </a:xfrm>
          <a:prstGeom prst="roundRect">
            <a:avLst>
              <a:gd name="adj" fmla="val 1212"/>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1" name="Text 9"/>
          <p:cNvSpPr/>
          <p:nvPr/>
        </p:nvSpPr>
        <p:spPr>
          <a:xfrm>
            <a:off x="6967727" y="1572768"/>
            <a:ext cx="2165881" cy="393192"/>
          </a:xfrm>
          <a:prstGeom prst="rect">
            <a:avLst/>
          </a:prstGeom>
          <a:noFill/>
          <a:ln/>
        </p:spPr>
        <p:txBody>
          <a:bodyPr wrap="square" rtlCol="0" anchor="ctr"/>
          <a:lstStyle/>
          <a:p>
            <a:pPr marL="0" indent="0">
              <a:buNone/>
            </a:pPr>
            <a:r>
              <a:rPr lang="en-US" sz="2200" b="1" dirty="0">
                <a:solidFill>
                  <a:srgbClr val="1F1A17"/>
                </a:solidFill>
                <a:latin typeface="Times New Roman" panose="02020603050405020304" pitchFamily="18" charset="0"/>
                <a:ea typeface="Georgia" pitchFamily="34" charset="-122"/>
                <a:cs typeface="Times New Roman" panose="02020603050405020304" pitchFamily="18" charset="0"/>
              </a:rPr>
              <a:t>Struktura gry</a:t>
            </a:r>
            <a:endParaRPr lang="en-US" sz="2200" dirty="0">
              <a:latin typeface="Times New Roman" panose="02020603050405020304" pitchFamily="18" charset="0"/>
              <a:cs typeface="Times New Roman" panose="02020603050405020304" pitchFamily="18" charset="0"/>
            </a:endParaRPr>
          </a:p>
        </p:txBody>
      </p:sp>
      <p:sp>
        <p:nvSpPr>
          <p:cNvPr id="12" name="Text 10"/>
          <p:cNvSpPr/>
          <p:nvPr/>
        </p:nvSpPr>
        <p:spPr>
          <a:xfrm>
            <a:off x="6967728" y="1965960"/>
            <a:ext cx="4041648" cy="2212848"/>
          </a:xfrm>
          <a:prstGeom prst="rect">
            <a:avLst/>
          </a:prstGeom>
          <a:noFill/>
          <a:ln/>
        </p:spPr>
        <p:txBody>
          <a:bodyPr wrap="square" lIns="254" tIns="254" rIns="254" bIns="254" rtlCol="0" anchor="ctr"/>
          <a:lstStyle/>
          <a:p>
            <a:pPr marL="0" indent="0">
              <a:lnSpc>
                <a:spcPct val="108000"/>
              </a:lnSpc>
              <a:buNone/>
            </a:pPr>
            <a:r>
              <a:rPr lang="en-US" sz="1500" dirty="0">
                <a:solidFill>
                  <a:srgbClr val="1F1A17"/>
                </a:solidFill>
                <a:latin typeface="Times New Roman" panose="02020603050405020304" pitchFamily="18" charset="0"/>
                <a:ea typeface="Aptos" pitchFamily="34" charset="-122"/>
                <a:cs typeface="Times New Roman" panose="02020603050405020304" pitchFamily="18" charset="0"/>
              </a:rPr>
              <a:t>1. Mobilizacja i zaplecze społeczne</a:t>
            </a:r>
            <a:endParaRPr lang="en-US" sz="1500" dirty="0">
              <a:latin typeface="Times New Roman" panose="02020603050405020304" pitchFamily="18" charset="0"/>
              <a:cs typeface="Times New Roman" panose="02020603050405020304" pitchFamily="18" charset="0"/>
            </a:endParaRPr>
          </a:p>
          <a:p>
            <a:pPr marL="0" indent="0">
              <a:lnSpc>
                <a:spcPct val="108000"/>
              </a:lnSpc>
              <a:buNone/>
            </a:pPr>
            <a:r>
              <a:rPr lang="en-US" sz="1500" dirty="0">
                <a:solidFill>
                  <a:srgbClr val="1F1A17"/>
                </a:solidFill>
                <a:latin typeface="Times New Roman" panose="02020603050405020304" pitchFamily="18" charset="0"/>
                <a:ea typeface="Aptos" pitchFamily="34" charset="-122"/>
                <a:cs typeface="Times New Roman" panose="02020603050405020304" pitchFamily="18" charset="0"/>
              </a:rPr>
              <a:t>2. Dowodzenie i struktura władzy</a:t>
            </a:r>
            <a:endParaRPr lang="en-US" sz="1500" dirty="0">
              <a:latin typeface="Times New Roman" panose="02020603050405020304" pitchFamily="18" charset="0"/>
              <a:cs typeface="Times New Roman" panose="02020603050405020304" pitchFamily="18" charset="0"/>
            </a:endParaRPr>
          </a:p>
          <a:p>
            <a:pPr marL="0" indent="0">
              <a:lnSpc>
                <a:spcPct val="108000"/>
              </a:lnSpc>
              <a:buNone/>
            </a:pPr>
            <a:r>
              <a:rPr lang="en-US" sz="1500" dirty="0">
                <a:solidFill>
                  <a:srgbClr val="1F1A17"/>
                </a:solidFill>
                <a:latin typeface="Times New Roman" panose="02020603050405020304" pitchFamily="18" charset="0"/>
                <a:ea typeface="Aptos" pitchFamily="34" charset="-122"/>
                <a:cs typeface="Times New Roman" panose="02020603050405020304" pitchFamily="18" charset="0"/>
              </a:rPr>
              <a:t>3. Relacje z Austro-Węgrami i Niemcami</a:t>
            </a:r>
            <a:endParaRPr lang="en-US" sz="1500" dirty="0">
              <a:latin typeface="Times New Roman" panose="02020603050405020304" pitchFamily="18" charset="0"/>
              <a:cs typeface="Times New Roman" panose="02020603050405020304" pitchFamily="18" charset="0"/>
            </a:endParaRPr>
          </a:p>
          <a:p>
            <a:pPr marL="0" indent="0">
              <a:lnSpc>
                <a:spcPct val="108000"/>
              </a:lnSpc>
              <a:buNone/>
            </a:pPr>
            <a:r>
              <a:rPr lang="en-US" sz="1500" dirty="0">
                <a:solidFill>
                  <a:srgbClr val="1F1A17"/>
                </a:solidFill>
                <a:latin typeface="Times New Roman" panose="02020603050405020304" pitchFamily="18" charset="0"/>
                <a:ea typeface="Aptos" pitchFamily="34" charset="-122"/>
                <a:cs typeface="Times New Roman" panose="02020603050405020304" pitchFamily="18" charset="0"/>
              </a:rPr>
              <a:t>4. Logistyka i realia wojny</a:t>
            </a:r>
            <a:endParaRPr lang="en-US" sz="1500" dirty="0">
              <a:latin typeface="Times New Roman" panose="02020603050405020304" pitchFamily="18" charset="0"/>
              <a:cs typeface="Times New Roman" panose="02020603050405020304" pitchFamily="18" charset="0"/>
            </a:endParaRPr>
          </a:p>
          <a:p>
            <a:pPr marL="0" indent="0">
              <a:lnSpc>
                <a:spcPct val="108000"/>
              </a:lnSpc>
              <a:buNone/>
            </a:pPr>
            <a:r>
              <a:rPr lang="en-US" sz="1500" dirty="0">
                <a:solidFill>
                  <a:srgbClr val="1F1A17"/>
                </a:solidFill>
                <a:latin typeface="Times New Roman" panose="02020603050405020304" pitchFamily="18" charset="0"/>
                <a:ea typeface="Aptos" pitchFamily="34" charset="-122"/>
                <a:cs typeface="Times New Roman" panose="02020603050405020304" pitchFamily="18" charset="0"/>
              </a:rPr>
              <a:t>5. Morale i kryzysy wewnętrzne</a:t>
            </a:r>
            <a:endParaRPr lang="en-US" sz="1500" dirty="0">
              <a:latin typeface="Times New Roman" panose="02020603050405020304" pitchFamily="18" charset="0"/>
              <a:cs typeface="Times New Roman" panose="02020603050405020304" pitchFamily="18" charset="0"/>
            </a:endParaRPr>
          </a:p>
          <a:p>
            <a:pPr marL="0" indent="0">
              <a:lnSpc>
                <a:spcPct val="108000"/>
              </a:lnSpc>
              <a:buNone/>
            </a:pPr>
            <a:r>
              <a:rPr lang="en-US" sz="1500" dirty="0">
                <a:solidFill>
                  <a:srgbClr val="1F1A17"/>
                </a:solidFill>
                <a:latin typeface="Times New Roman" panose="02020603050405020304" pitchFamily="18" charset="0"/>
                <a:ea typeface="Aptos" pitchFamily="34" charset="-122"/>
                <a:cs typeface="Times New Roman" panose="02020603050405020304" pitchFamily="18" charset="0"/>
              </a:rPr>
              <a:t>6. Propaganda, narracja i wizerunek Legionów</a:t>
            </a:r>
            <a:endParaRPr lang="en-US" sz="1500" dirty="0">
              <a:latin typeface="Times New Roman" panose="02020603050405020304" pitchFamily="18" charset="0"/>
              <a:cs typeface="Times New Roman" panose="02020603050405020304" pitchFamily="18" charset="0"/>
            </a:endParaRPr>
          </a:p>
          <a:p>
            <a:pPr marL="0" indent="0">
              <a:lnSpc>
                <a:spcPct val="108000"/>
              </a:lnSpc>
              <a:buNone/>
            </a:pPr>
            <a:r>
              <a:rPr lang="en-US" sz="1500" dirty="0">
                <a:solidFill>
                  <a:srgbClr val="1F1A17"/>
                </a:solidFill>
                <a:latin typeface="Times New Roman" panose="02020603050405020304" pitchFamily="18" charset="0"/>
                <a:ea typeface="Aptos" pitchFamily="34" charset="-122"/>
                <a:cs typeface="Times New Roman" panose="02020603050405020304" pitchFamily="18" charset="0"/>
              </a:rPr>
              <a:t>7. Kryzysy graniczne 1916-1917</a:t>
            </a:r>
            <a:endParaRPr lang="en-US" sz="1500" dirty="0">
              <a:latin typeface="Times New Roman" panose="02020603050405020304" pitchFamily="18" charset="0"/>
              <a:cs typeface="Times New Roman" panose="02020603050405020304" pitchFamily="18" charset="0"/>
            </a:endParaRPr>
          </a:p>
        </p:txBody>
      </p:sp>
      <p:sp>
        <p:nvSpPr>
          <p:cNvPr id="14" name="Text 12"/>
          <p:cNvSpPr/>
          <p:nvPr/>
        </p:nvSpPr>
        <p:spPr>
          <a:xfrm>
            <a:off x="6967728" y="5230368"/>
            <a:ext cx="3968496" cy="411480"/>
          </a:xfrm>
          <a:prstGeom prst="rect">
            <a:avLst/>
          </a:prstGeom>
          <a:noFill/>
          <a:ln/>
        </p:spPr>
        <p:txBody>
          <a:bodyPr wrap="square" lIns="254" tIns="254" rIns="254" bIns="254" rtlCol="0" anchor="ctr"/>
          <a:lstStyle/>
          <a:p>
            <a:pPr marL="0" indent="0">
              <a:buNone/>
            </a:pPr>
            <a:r>
              <a:rPr lang="en-US" sz="1150" dirty="0">
                <a:solidFill>
                  <a:srgbClr val="5B5248"/>
                </a:solidFill>
                <a:latin typeface="Times New Roman" panose="02020603050405020304" pitchFamily="18" charset="0"/>
                <a:ea typeface="Aptos" pitchFamily="34" charset="-122"/>
                <a:cs typeface="Times New Roman" panose="02020603050405020304" pitchFamily="18" charset="0"/>
              </a:rPr>
              <a:t>Pracuj w trybie pokazu slajdów: kliknięcie odpowiedzi uruchamia właściwą ścieżkę.</a:t>
            </a:r>
            <a:endParaRPr lang="en-US" sz="1150" dirty="0">
              <a:latin typeface="Times New Roman" panose="02020603050405020304" pitchFamily="18" charset="0"/>
              <a:cs typeface="Times New Roman" panose="02020603050405020304" pitchFamily="18" charset="0"/>
            </a:endParaRPr>
          </a:p>
        </p:txBody>
      </p:sp>
      <p:pic>
        <p:nvPicPr>
          <p:cNvPr id="13" name="Obraz 12">
            <a:extLst>
              <a:ext uri="{FF2B5EF4-FFF2-40B4-BE49-F238E27FC236}">
                <a16:creationId xmlns:a16="http://schemas.microsoft.com/office/drawing/2014/main" id="{F7F87D30-488E-09BF-3FDC-7B77CFDBD56C}"/>
              </a:ext>
            </a:extLst>
          </p:cNvPr>
          <p:cNvPicPr>
            <a:picLocks noChangeAspect="1"/>
          </p:cNvPicPr>
          <p:nvPr/>
        </p:nvPicPr>
        <p:blipFill>
          <a:blip r:embed="rId4"/>
          <a:stretch>
            <a:fillRect/>
          </a:stretch>
        </p:blipFill>
        <p:spPr>
          <a:xfrm>
            <a:off x="9923784" y="235716"/>
            <a:ext cx="1658115" cy="64922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556B2F"/>
          </a:solidFill>
          <a:ln w="12700">
            <a:solidFill>
              <a:srgbClr val="556B2F"/>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2</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KOREKTA</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Dowodzenie i struktura władzy</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2</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556B2F"/>
          </a:solidFill>
          <a:ln w="12700">
            <a:solidFill>
              <a:srgbClr val="556B2F"/>
            </a:solidFill>
            <a:prstDash val="solid"/>
          </a:ln>
        </p:spPr>
        <p:txBody>
          <a:bodyPr/>
          <a:lstStyle/>
          <a:p>
            <a:endParaRPr lang="pl-PL" dirty="0"/>
          </a:p>
        </p:txBody>
      </p:sp>
      <p:sp>
        <p:nvSpPr>
          <p:cNvPr id="11" name="Shape 9"/>
          <p:cNvSpPr/>
          <p:nvPr/>
        </p:nvSpPr>
        <p:spPr>
          <a:xfrm>
            <a:off x="941832" y="1572768"/>
            <a:ext cx="164592" cy="3566160"/>
          </a:xfrm>
          <a:prstGeom prst="rect">
            <a:avLst/>
          </a:prstGeom>
          <a:solidFill>
            <a:srgbClr val="8E3B3B"/>
          </a:solidFill>
          <a:ln w="12700">
            <a:solidFill>
              <a:srgbClr val="8E3B3B"/>
            </a:solidFill>
            <a:prstDash val="solid"/>
          </a:ln>
        </p:spPr>
        <p:txBody>
          <a:bodyPr/>
          <a:lstStyle/>
          <a:p>
            <a:endParaRPr lang="pl-PL" dirty="0"/>
          </a:p>
        </p:txBody>
      </p:sp>
      <p:sp>
        <p:nvSpPr>
          <p:cNvPr id="12" name="Text 10"/>
          <p:cNvSpPr/>
          <p:nvPr/>
        </p:nvSpPr>
        <p:spPr>
          <a:xfrm>
            <a:off x="1298448" y="1463040"/>
            <a:ext cx="1645920" cy="182880"/>
          </a:xfrm>
          <a:prstGeom prst="rect">
            <a:avLst/>
          </a:prstGeom>
          <a:noFill/>
          <a:ln/>
        </p:spPr>
        <p:txBody>
          <a:bodyPr wrap="square" rtlCol="0" anchor="ctr"/>
          <a:lstStyle/>
          <a:p>
            <a:pPr marL="0" indent="0">
              <a:buNone/>
            </a:pPr>
            <a:r>
              <a:rPr lang="en-US" sz="950" b="1" dirty="0">
                <a:solidFill>
                  <a:srgbClr val="8E3B3B"/>
                </a:solidFill>
                <a:latin typeface="Times New Roman" panose="02020603050405020304" pitchFamily="18" charset="0"/>
                <a:ea typeface="Aptos" pitchFamily="34" charset="-122"/>
                <a:cs typeface="Times New Roman" panose="02020603050405020304" pitchFamily="18" charset="0"/>
              </a:rPr>
              <a:t>WYJAŚNIENIE</a:t>
            </a:r>
            <a:endParaRPr lang="en-US" sz="950" dirty="0">
              <a:latin typeface="Times New Roman" panose="02020603050405020304" pitchFamily="18" charset="0"/>
              <a:cs typeface="Times New Roman" panose="02020603050405020304" pitchFamily="18" charset="0"/>
            </a:endParaRPr>
          </a:p>
        </p:txBody>
      </p:sp>
      <p:sp>
        <p:nvSpPr>
          <p:cNvPr id="13" name="Text 11"/>
          <p:cNvSpPr/>
          <p:nvPr/>
        </p:nvSpPr>
        <p:spPr>
          <a:xfrm>
            <a:off x="1298448" y="1847088"/>
            <a:ext cx="9646920" cy="2176272"/>
          </a:xfrm>
          <a:prstGeom prst="rect">
            <a:avLst/>
          </a:prstGeom>
          <a:noFill/>
          <a:ln/>
        </p:spPr>
        <p:txBody>
          <a:bodyPr wrap="square" lIns="508" tIns="508" rIns="508" bIns="508" rtlCol="0" anchor="ctr"/>
          <a:lstStyle/>
          <a:p>
            <a:pPr marL="0" indent="0">
              <a:lnSpc>
                <a:spcPct val="106000"/>
              </a:lnSpc>
              <a:buNone/>
            </a:pPr>
            <a:r>
              <a:rPr lang="en-US" sz="1996" dirty="0">
                <a:solidFill>
                  <a:srgbClr val="1F1A17"/>
                </a:solidFill>
                <a:latin typeface="Times New Roman" panose="02020603050405020304" pitchFamily="18" charset="0"/>
              </a:rPr>
              <a:t>To nie brak oficerów był główną barierą. Najważniejsze było to, że nie istniało państwo polskie, które mogłoby mieć własną armię i własne dowództwo. Legiony były formacją ochotniczą w ramach obcej armii – i dlatego nie mogły być w pełni niezależne.</a:t>
            </a:r>
            <a:endParaRPr lang="en-US" sz="1996" dirty="0">
              <a:latin typeface="Times New Roman" panose="02020603050405020304" pitchFamily="18" charset="0"/>
            </a:endParaRPr>
          </a:p>
        </p:txBody>
      </p:sp>
      <p:sp>
        <p:nvSpPr>
          <p:cNvPr id="14" name="Text 12">
            <a:hlinkClick r:id="rId3" action="ppaction://hlinksldjump"/>
          </p:cNvPr>
          <p:cNvSpPr/>
          <p:nvPr/>
        </p:nvSpPr>
        <p:spPr>
          <a:xfrm>
            <a:off x="3611880" y="4526280"/>
            <a:ext cx="4343400" cy="603504"/>
          </a:xfrm>
          <a:prstGeom prst="roundRect">
            <a:avLst/>
          </a:prstGeom>
          <a:solidFill>
            <a:srgbClr val="556B2F"/>
          </a:solidFill>
          <a:ln>
            <a:solidFill>
              <a:srgbClr val="556B2F"/>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Spróbuj ponownie</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556B2F"/>
            </a:solidFill>
            <a:prstDash val="solid"/>
          </a:ln>
        </p:spPr>
        <p:txBody>
          <a:bodyPr/>
          <a:lstStyle/>
          <a:p>
            <a:endParaRPr lang="pl-PL" dirty="0"/>
          </a:p>
        </p:txBody>
      </p:sp>
      <p:pic>
        <p:nvPicPr>
          <p:cNvPr id="15" name="Obraz 14">
            <a:extLst>
              <a:ext uri="{FF2B5EF4-FFF2-40B4-BE49-F238E27FC236}">
                <a16:creationId xmlns:a16="http://schemas.microsoft.com/office/drawing/2014/main" id="{B83CA211-CA0E-0889-DB6F-48AA44D0BBCF}"/>
              </a:ext>
            </a:extLst>
          </p:cNvPr>
          <p:cNvPicPr>
            <a:picLocks noChangeAspect="1"/>
          </p:cNvPicPr>
          <p:nvPr/>
        </p:nvPicPr>
        <p:blipFill>
          <a:blip r:embed="rId4"/>
          <a:stretch>
            <a:fillRect/>
          </a:stretch>
        </p:blipFill>
        <p:spPr>
          <a:xfrm>
            <a:off x="9038690" y="160020"/>
            <a:ext cx="1658115" cy="64922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556B2F"/>
          </a:solidFill>
          <a:ln w="12700">
            <a:solidFill>
              <a:srgbClr val="556B2F"/>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2</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ETAP 2</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Dowodzenie i struktura władzy</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2</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556B2F"/>
          </a:solidFill>
          <a:ln w="12700">
            <a:solidFill>
              <a:srgbClr val="556B2F"/>
            </a:solidFill>
            <a:prstDash val="solid"/>
          </a:ln>
        </p:spPr>
        <p:txBody>
          <a:bodyPr/>
          <a:lstStyle/>
          <a:p>
            <a:endParaRPr lang="pl-PL" dirty="0"/>
          </a:p>
        </p:txBody>
      </p:sp>
      <p:sp>
        <p:nvSpPr>
          <p:cNvPr id="11" name="Text 9"/>
          <p:cNvSpPr/>
          <p:nvPr/>
        </p:nvSpPr>
        <p:spPr>
          <a:xfrm>
            <a:off x="886968" y="1371600"/>
            <a:ext cx="1280160" cy="182880"/>
          </a:xfrm>
          <a:prstGeom prst="rect">
            <a:avLst/>
          </a:prstGeom>
          <a:noFill/>
          <a:ln/>
        </p:spPr>
        <p:txBody>
          <a:bodyPr wrap="square" rtlCol="0" anchor="ctr"/>
          <a:lstStyle/>
          <a:p>
            <a:pPr marL="0" indent="0">
              <a:buNone/>
            </a:pPr>
            <a:r>
              <a:rPr lang="en-US" sz="950" b="1" dirty="0">
                <a:solidFill>
                  <a:srgbClr val="556B2F"/>
                </a:solidFill>
                <a:latin typeface="Times New Roman" panose="02020603050405020304" pitchFamily="18" charset="0"/>
                <a:ea typeface="Aptos" pitchFamily="34" charset="-122"/>
                <a:cs typeface="Times New Roman" panose="02020603050405020304" pitchFamily="18" charset="0"/>
              </a:rPr>
              <a:t>SYTUACJA</a:t>
            </a:r>
            <a:endParaRPr lang="en-US" sz="950" dirty="0">
              <a:latin typeface="Times New Roman" panose="02020603050405020304" pitchFamily="18" charset="0"/>
              <a:cs typeface="Times New Roman" panose="02020603050405020304" pitchFamily="18" charset="0"/>
            </a:endParaRPr>
          </a:p>
        </p:txBody>
      </p:sp>
      <p:sp>
        <p:nvSpPr>
          <p:cNvPr id="12" name="Text 10"/>
          <p:cNvSpPr/>
          <p:nvPr/>
        </p:nvSpPr>
        <p:spPr>
          <a:xfrm>
            <a:off x="868680" y="1591056"/>
            <a:ext cx="10460736" cy="1755648"/>
          </a:xfrm>
          <a:prstGeom prst="rect">
            <a:avLst/>
          </a:prstGeom>
          <a:noFill/>
          <a:ln/>
        </p:spPr>
        <p:txBody>
          <a:bodyPr wrap="square" lIns="1016" tIns="1016" rIns="1016" bIns="1016" rtlCol="0" anchor="ctr">
            <a:normAutofit/>
          </a:bodyPr>
          <a:lstStyle/>
          <a:p>
            <a:pPr marL="0" indent="0">
              <a:lnSpc>
                <a:spcPct val="108000"/>
              </a:lnSpc>
              <a:buNone/>
            </a:pPr>
            <a:r>
              <a:rPr lang="en-US" sz="1797" dirty="0">
                <a:solidFill>
                  <a:srgbClr val="1F1A17"/>
                </a:solidFill>
                <a:latin typeface="Times New Roman" panose="02020603050405020304" pitchFamily="18" charset="0"/>
                <a:cs typeface="Times New Roman" panose="02020603050405020304" pitchFamily="18" charset="0"/>
              </a:rPr>
              <a:t>Ograniczona autonomia Legionów prowadzi do napięć. Józef Piłsudski oraz część kadry dowódczej Legionów Polskich starają się poszerzać realny zakres wpływu, balansując między lojalnością wojskową a celami politycznymi. Konflikty kompetencyjne stają się elementem codziennego funkcjonowania formacji.</a:t>
            </a:r>
            <a:endParaRPr lang="en-US" sz="1797" dirty="0">
              <a:latin typeface="Times New Roman" panose="02020603050405020304" pitchFamily="18" charset="0"/>
              <a:cs typeface="Times New Roman" panose="02020603050405020304" pitchFamily="18" charset="0"/>
            </a:endParaRPr>
          </a:p>
        </p:txBody>
      </p:sp>
      <p:sp>
        <p:nvSpPr>
          <p:cNvPr id="13" name="Text 11"/>
          <p:cNvSpPr/>
          <p:nvPr/>
        </p:nvSpPr>
        <p:spPr>
          <a:xfrm>
            <a:off x="886968" y="3529584"/>
            <a:ext cx="1828800" cy="182880"/>
          </a:xfrm>
          <a:prstGeom prst="rect">
            <a:avLst/>
          </a:prstGeom>
          <a:noFill/>
          <a:ln/>
        </p:spPr>
        <p:txBody>
          <a:bodyPr wrap="square" rtlCol="0" anchor="ctr"/>
          <a:lstStyle/>
          <a:p>
            <a:pPr marL="0" indent="0">
              <a:buNone/>
            </a:pPr>
            <a:r>
              <a:rPr lang="en-US" sz="950" b="1" dirty="0">
                <a:solidFill>
                  <a:srgbClr val="556B2F"/>
                </a:solidFill>
                <a:latin typeface="Times New Roman" panose="02020603050405020304" pitchFamily="18" charset="0"/>
                <a:ea typeface="Aptos" pitchFamily="34" charset="-122"/>
                <a:cs typeface="Times New Roman" panose="02020603050405020304" pitchFamily="18" charset="0"/>
              </a:rPr>
              <a:t>PYTANIE DECYZYJNE</a:t>
            </a:r>
            <a:endParaRPr lang="en-US" sz="950" dirty="0">
              <a:latin typeface="Times New Roman" panose="02020603050405020304" pitchFamily="18" charset="0"/>
              <a:cs typeface="Times New Roman" panose="02020603050405020304" pitchFamily="18" charset="0"/>
            </a:endParaRPr>
          </a:p>
        </p:txBody>
      </p:sp>
      <p:sp>
        <p:nvSpPr>
          <p:cNvPr id="14" name="Shape 12"/>
          <p:cNvSpPr/>
          <p:nvPr/>
        </p:nvSpPr>
        <p:spPr>
          <a:xfrm>
            <a:off x="868680" y="3730752"/>
            <a:ext cx="10460736" cy="713232"/>
          </a:xfrm>
          <a:prstGeom prst="roundRect">
            <a:avLst>
              <a:gd name="adj" fmla="val 7692"/>
            </a:avLst>
          </a:prstGeom>
          <a:solidFill>
            <a:srgbClr val="E8DFCF"/>
          </a:solidFill>
          <a:ln w="12700">
            <a:solidFill>
              <a:srgbClr val="556B2F"/>
            </a:solidFill>
            <a:prstDash val="solid"/>
          </a:ln>
        </p:spPr>
        <p:txBody>
          <a:bodyPr/>
          <a:lstStyle/>
          <a:p>
            <a:endParaRPr lang="pl-PL" dirty="0"/>
          </a:p>
        </p:txBody>
      </p:sp>
      <p:sp>
        <p:nvSpPr>
          <p:cNvPr id="15" name="Text 13"/>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cs typeface="Times New Roman" panose="02020603050405020304" pitchFamily="18" charset="0"/>
              </a:rPr>
              <a:t>Jak należy prowadzić politykę dowodzenia w tych warunkach?</a:t>
            </a:r>
            <a:endParaRPr lang="en-US" sz="1634" dirty="0">
              <a:latin typeface="Times New Roman" panose="02020603050405020304" pitchFamily="18" charset="0"/>
              <a:cs typeface="Times New Roman" panose="02020603050405020304" pitchFamily="18" charset="0"/>
            </a:endParaRPr>
          </a:p>
        </p:txBody>
      </p:sp>
      <p:sp>
        <p:nvSpPr>
          <p:cNvPr id="16" name="Shape 14">
            <a:hlinkClick r:id="rId3" action="ppaction://hlinksldjump"/>
          </p:cNvPr>
          <p:cNvSpPr/>
          <p:nvPr/>
        </p:nvSpPr>
        <p:spPr>
          <a:xfrm>
            <a:off x="868680" y="4626864"/>
            <a:ext cx="10460736" cy="658368"/>
          </a:xfrm>
          <a:prstGeom prst="roundRect">
            <a:avLst>
              <a:gd name="adj" fmla="val 11111"/>
            </a:avLst>
          </a:prstGeom>
          <a:solidFill>
            <a:srgbClr val="556B2F"/>
          </a:solidFill>
          <a:ln w="12700">
            <a:solidFill>
              <a:srgbClr val="556B2F"/>
            </a:solidFill>
            <a:prstDash val="solid"/>
          </a:ln>
        </p:spPr>
        <p:txBody>
          <a:bodyPr/>
          <a:lstStyle/>
          <a:p>
            <a:endParaRPr lang="pl-PL" dirty="0"/>
          </a:p>
        </p:txBody>
      </p:sp>
      <p:sp>
        <p:nvSpPr>
          <p:cNvPr id="17" name="Shape 15">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8" name="Text 16">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556B2F"/>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19" name="Text 17">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Otwarcie kwestionować rozkazy dowództwa austro-węgierskiego, ryzykując rozbicie Legionów.</a:t>
            </a:r>
            <a:endParaRPr lang="en-US" sz="1300" dirty="0">
              <a:latin typeface="Times New Roman" panose="02020603050405020304" pitchFamily="18" charset="0"/>
              <a:cs typeface="Times New Roman" panose="02020603050405020304" pitchFamily="18" charset="0"/>
            </a:endParaRPr>
          </a:p>
        </p:txBody>
      </p:sp>
      <p:sp>
        <p:nvSpPr>
          <p:cNvPr id="20" name="Shape 18">
            <a:hlinkClick r:id="rId4" action="ppaction://hlinksldjump"/>
          </p:cNvPr>
          <p:cNvSpPr/>
          <p:nvPr/>
        </p:nvSpPr>
        <p:spPr>
          <a:xfrm>
            <a:off x="868680" y="5413248"/>
            <a:ext cx="10460736" cy="658368"/>
          </a:xfrm>
          <a:prstGeom prst="roundRect">
            <a:avLst>
              <a:gd name="adj" fmla="val 11111"/>
            </a:avLst>
          </a:prstGeom>
          <a:solidFill>
            <a:srgbClr val="556B2F"/>
          </a:solidFill>
          <a:ln w="12700">
            <a:solidFill>
              <a:srgbClr val="556B2F"/>
            </a:solidFill>
            <a:prstDash val="solid"/>
          </a:ln>
        </p:spPr>
        <p:txBody>
          <a:bodyPr/>
          <a:lstStyle/>
          <a:p>
            <a:endParaRPr lang="pl-PL" dirty="0"/>
          </a:p>
        </p:txBody>
      </p:sp>
      <p:sp>
        <p:nvSpPr>
          <p:cNvPr id="21" name="Shape 19">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2" name="Text 20">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556B2F"/>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3" name="Text 21">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Zachować formalne podporządkowanie, jednocześnie budując faktyczną pozycję polityczną i autorytet dowódczy.</a:t>
            </a:r>
            <a:endParaRPr lang="en-US" sz="1300" dirty="0">
              <a:latin typeface="Times New Roman" panose="02020603050405020304" pitchFamily="18" charset="0"/>
              <a:cs typeface="Times New Roman" panose="02020603050405020304" pitchFamily="18" charset="0"/>
            </a:endParaRPr>
          </a:p>
        </p:txBody>
      </p:sp>
      <p:sp>
        <p:nvSpPr>
          <p:cNvPr id="25" name="Text 23"/>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6" name="Shape 24"/>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7" name="Shape 25"/>
          <p:cNvSpPr/>
          <p:nvPr/>
        </p:nvSpPr>
        <p:spPr>
          <a:xfrm>
            <a:off x="11365992" y="6455664"/>
            <a:ext cx="164592" cy="0"/>
          </a:xfrm>
          <a:prstGeom prst="line">
            <a:avLst/>
          </a:prstGeom>
          <a:noFill/>
          <a:ln w="12700">
            <a:solidFill>
              <a:srgbClr val="556B2F"/>
            </a:solidFill>
            <a:prstDash val="solid"/>
          </a:ln>
        </p:spPr>
        <p:txBody>
          <a:bodyPr/>
          <a:lstStyle/>
          <a:p>
            <a:endParaRPr lang="pl-PL" dirty="0"/>
          </a:p>
        </p:txBody>
      </p:sp>
      <p:pic>
        <p:nvPicPr>
          <p:cNvPr id="24" name="Obraz 23">
            <a:extLst>
              <a:ext uri="{FF2B5EF4-FFF2-40B4-BE49-F238E27FC236}">
                <a16:creationId xmlns:a16="http://schemas.microsoft.com/office/drawing/2014/main" id="{A120099C-E04E-CDC3-0046-6028DF7E0FF5}"/>
              </a:ext>
            </a:extLst>
          </p:cNvPr>
          <p:cNvPicPr>
            <a:picLocks noChangeAspect="1"/>
          </p:cNvPicPr>
          <p:nvPr/>
        </p:nvPicPr>
        <p:blipFill>
          <a:blip r:embed="rId5"/>
          <a:stretch>
            <a:fillRect/>
          </a:stretch>
        </p:blipFill>
        <p:spPr>
          <a:xfrm>
            <a:off x="9107727" y="123443"/>
            <a:ext cx="1658115" cy="64922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556B2F"/>
          </a:solidFill>
          <a:ln w="12700">
            <a:solidFill>
              <a:srgbClr val="556B2F"/>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2</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KOREKTA</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Dowodzenie i struktura władzy</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2</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556B2F"/>
          </a:solidFill>
          <a:ln w="12700">
            <a:solidFill>
              <a:srgbClr val="556B2F"/>
            </a:solidFill>
            <a:prstDash val="solid"/>
          </a:ln>
        </p:spPr>
        <p:txBody>
          <a:bodyPr/>
          <a:lstStyle/>
          <a:p>
            <a:endParaRPr lang="pl-PL" dirty="0"/>
          </a:p>
        </p:txBody>
      </p:sp>
      <p:sp>
        <p:nvSpPr>
          <p:cNvPr id="11" name="Shape 9"/>
          <p:cNvSpPr/>
          <p:nvPr/>
        </p:nvSpPr>
        <p:spPr>
          <a:xfrm>
            <a:off x="941832" y="1572768"/>
            <a:ext cx="164592" cy="3566160"/>
          </a:xfrm>
          <a:prstGeom prst="rect">
            <a:avLst/>
          </a:prstGeom>
          <a:solidFill>
            <a:srgbClr val="8E3B3B"/>
          </a:solidFill>
          <a:ln w="12700">
            <a:solidFill>
              <a:srgbClr val="8E3B3B"/>
            </a:solidFill>
            <a:prstDash val="solid"/>
          </a:ln>
        </p:spPr>
        <p:txBody>
          <a:bodyPr/>
          <a:lstStyle/>
          <a:p>
            <a:endParaRPr lang="pl-PL" dirty="0"/>
          </a:p>
        </p:txBody>
      </p:sp>
      <p:sp>
        <p:nvSpPr>
          <p:cNvPr id="12" name="Text 10"/>
          <p:cNvSpPr/>
          <p:nvPr/>
        </p:nvSpPr>
        <p:spPr>
          <a:xfrm>
            <a:off x="1298448" y="1463040"/>
            <a:ext cx="1645920" cy="182880"/>
          </a:xfrm>
          <a:prstGeom prst="rect">
            <a:avLst/>
          </a:prstGeom>
          <a:noFill/>
          <a:ln/>
        </p:spPr>
        <p:txBody>
          <a:bodyPr wrap="square" rtlCol="0" anchor="ctr"/>
          <a:lstStyle/>
          <a:p>
            <a:pPr marL="0" indent="0">
              <a:buNone/>
            </a:pPr>
            <a:r>
              <a:rPr lang="en-US" sz="950" b="1" dirty="0">
                <a:solidFill>
                  <a:srgbClr val="8E3B3B"/>
                </a:solidFill>
                <a:latin typeface="Times New Roman" panose="02020603050405020304" pitchFamily="18" charset="0"/>
                <a:ea typeface="Aptos" pitchFamily="34" charset="-122"/>
                <a:cs typeface="Times New Roman" panose="02020603050405020304" pitchFamily="18" charset="0"/>
              </a:rPr>
              <a:t>WYJAŚNIENIE</a:t>
            </a:r>
            <a:endParaRPr lang="en-US" sz="950" dirty="0">
              <a:latin typeface="Times New Roman" panose="02020603050405020304" pitchFamily="18" charset="0"/>
              <a:cs typeface="Times New Roman" panose="02020603050405020304" pitchFamily="18" charset="0"/>
            </a:endParaRPr>
          </a:p>
        </p:txBody>
      </p:sp>
      <p:sp>
        <p:nvSpPr>
          <p:cNvPr id="13" name="Text 11"/>
          <p:cNvSpPr/>
          <p:nvPr/>
        </p:nvSpPr>
        <p:spPr>
          <a:xfrm>
            <a:off x="1298448" y="1847088"/>
            <a:ext cx="9646920" cy="2176272"/>
          </a:xfrm>
          <a:prstGeom prst="rect">
            <a:avLst/>
          </a:prstGeom>
          <a:noFill/>
          <a:ln/>
        </p:spPr>
        <p:txBody>
          <a:bodyPr wrap="square" lIns="508" tIns="508" rIns="508" bIns="508" rtlCol="0" anchor="ctr"/>
          <a:lstStyle/>
          <a:p>
            <a:pPr marL="0" indent="0">
              <a:lnSpc>
                <a:spcPct val="106000"/>
              </a:lnSpc>
              <a:buNone/>
            </a:pPr>
            <a:r>
              <a:rPr lang="en-US" sz="1996" dirty="0">
                <a:solidFill>
                  <a:srgbClr val="1F1A17"/>
                </a:solidFill>
                <a:latin typeface="Times New Roman" panose="02020603050405020304" pitchFamily="18" charset="0"/>
              </a:rPr>
              <a:t>Otwarte łamanie rozkazów kończy się zwykle likwidacją formacji, a nie „zwycięstwem moralnym”. W realiach wojny Legiony Polskie mogły działać tylko wtedy, gdy mieściły się w narzuconych ramach. Dlatego skuteczniejsza była gra o wpływy i pozycję, a nie frontalny bunt.</a:t>
            </a:r>
            <a:endParaRPr lang="en-US" sz="1996" dirty="0">
              <a:latin typeface="Times New Roman" panose="02020603050405020304" pitchFamily="18" charset="0"/>
            </a:endParaRPr>
          </a:p>
        </p:txBody>
      </p:sp>
      <p:sp>
        <p:nvSpPr>
          <p:cNvPr id="14" name="Text 12">
            <a:hlinkClick r:id="rId3" action="ppaction://hlinksldjump"/>
          </p:cNvPr>
          <p:cNvSpPr/>
          <p:nvPr/>
        </p:nvSpPr>
        <p:spPr>
          <a:xfrm>
            <a:off x="3611880" y="4526280"/>
            <a:ext cx="4343400" cy="603504"/>
          </a:xfrm>
          <a:prstGeom prst="roundRect">
            <a:avLst/>
          </a:prstGeom>
          <a:solidFill>
            <a:srgbClr val="556B2F"/>
          </a:solidFill>
          <a:ln>
            <a:solidFill>
              <a:srgbClr val="556B2F"/>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Wróć do decyzji</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556B2F"/>
            </a:solidFill>
            <a:prstDash val="solid"/>
          </a:ln>
        </p:spPr>
        <p:txBody>
          <a:bodyPr/>
          <a:lstStyle/>
          <a:p>
            <a:endParaRPr lang="pl-PL" dirty="0"/>
          </a:p>
        </p:txBody>
      </p:sp>
      <p:pic>
        <p:nvPicPr>
          <p:cNvPr id="15" name="Obraz 14">
            <a:extLst>
              <a:ext uri="{FF2B5EF4-FFF2-40B4-BE49-F238E27FC236}">
                <a16:creationId xmlns:a16="http://schemas.microsoft.com/office/drawing/2014/main" id="{951DA2D9-9952-B53C-70AE-FF13DB667EEB}"/>
              </a:ext>
            </a:extLst>
          </p:cNvPr>
          <p:cNvPicPr>
            <a:picLocks noChangeAspect="1"/>
          </p:cNvPicPr>
          <p:nvPr/>
        </p:nvPicPr>
        <p:blipFill>
          <a:blip r:embed="rId4"/>
          <a:stretch>
            <a:fillRect/>
          </a:stretch>
        </p:blipFill>
        <p:spPr>
          <a:xfrm>
            <a:off x="9206483" y="123584"/>
            <a:ext cx="1658115" cy="64922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556B2F"/>
          </a:solidFill>
          <a:ln w="12700">
            <a:solidFill>
              <a:srgbClr val="556B2F"/>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2</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PODSUMOWANIE</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Dowodzenie i struktura władzy</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2</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556B2F"/>
          </a:solidFill>
          <a:ln w="12700">
            <a:solidFill>
              <a:srgbClr val="556B2F"/>
            </a:solidFill>
            <a:prstDash val="solid"/>
          </a:ln>
        </p:spPr>
        <p:txBody>
          <a:bodyPr/>
          <a:lstStyle/>
          <a:p>
            <a:endParaRPr lang="pl-PL" dirty="0"/>
          </a:p>
        </p:txBody>
      </p:sp>
      <p:sp>
        <p:nvSpPr>
          <p:cNvPr id="11" name="Text 9"/>
          <p:cNvSpPr/>
          <p:nvPr/>
        </p:nvSpPr>
        <p:spPr>
          <a:xfrm>
            <a:off x="896112" y="1353312"/>
            <a:ext cx="2011680" cy="182880"/>
          </a:xfrm>
          <a:prstGeom prst="rect">
            <a:avLst/>
          </a:prstGeom>
          <a:noFill/>
          <a:ln/>
        </p:spPr>
        <p:txBody>
          <a:bodyPr wrap="square" rtlCol="0" anchor="ctr"/>
          <a:lstStyle/>
          <a:p>
            <a:pPr marL="0" indent="0">
              <a:buNone/>
            </a:pPr>
            <a:r>
              <a:rPr lang="en-US" sz="950" b="1" dirty="0">
                <a:solidFill>
                  <a:srgbClr val="556B2F"/>
                </a:solidFill>
                <a:latin typeface="Times New Roman" panose="02020603050405020304" pitchFamily="18" charset="0"/>
                <a:ea typeface="Aptos" pitchFamily="34" charset="-122"/>
                <a:cs typeface="Times New Roman" panose="02020603050405020304" pitchFamily="18" charset="0"/>
              </a:rPr>
              <a:t>ZAMKNIĘCIE SEKTORA</a:t>
            </a:r>
            <a:endParaRPr lang="en-US" sz="950" dirty="0">
              <a:latin typeface="Times New Roman" panose="02020603050405020304" pitchFamily="18" charset="0"/>
              <a:cs typeface="Times New Roman" panose="02020603050405020304" pitchFamily="18" charset="0"/>
            </a:endParaRPr>
          </a:p>
        </p:txBody>
      </p:sp>
      <p:sp>
        <p:nvSpPr>
          <p:cNvPr id="12" name="Shape 10"/>
          <p:cNvSpPr/>
          <p:nvPr/>
        </p:nvSpPr>
        <p:spPr>
          <a:xfrm>
            <a:off x="868680" y="1627632"/>
            <a:ext cx="10460736" cy="2971800"/>
          </a:xfrm>
          <a:prstGeom prst="roundRect">
            <a:avLst>
              <a:gd name="adj" fmla="val 1846"/>
            </a:avLst>
          </a:prstGeom>
          <a:solidFill>
            <a:srgbClr val="EFE7D7"/>
          </a:solidFill>
          <a:ln w="12700">
            <a:solidFill>
              <a:srgbClr val="D7CEBF"/>
            </a:solidFill>
            <a:prstDash val="solid"/>
          </a:ln>
        </p:spPr>
        <p:txBody>
          <a:bodyPr/>
          <a:lstStyle/>
          <a:p>
            <a:endParaRPr lang="pl-PL" dirty="0"/>
          </a:p>
        </p:txBody>
      </p:sp>
      <p:sp>
        <p:nvSpPr>
          <p:cNvPr id="13" name="Text 11"/>
          <p:cNvSpPr/>
          <p:nvPr/>
        </p:nvSpPr>
        <p:spPr>
          <a:xfrm>
            <a:off x="1042416" y="1828800"/>
            <a:ext cx="10104120" cy="2578608"/>
          </a:xfrm>
          <a:prstGeom prst="rect">
            <a:avLst/>
          </a:prstGeom>
          <a:noFill/>
          <a:ln/>
        </p:spPr>
        <p:txBody>
          <a:bodyPr wrap="square" lIns="254" tIns="254" rIns="254" bIns="254" rtlCol="0" anchor="ctr"/>
          <a:lstStyle/>
          <a:p>
            <a:pPr marL="0" indent="0">
              <a:lnSpc>
                <a:spcPct val="108000"/>
              </a:lnSpc>
              <a:buNone/>
            </a:pPr>
            <a:r>
              <a:rPr lang="en-US" sz="2095" dirty="0">
                <a:solidFill>
                  <a:srgbClr val="1F1A17"/>
                </a:solidFill>
                <a:latin typeface="Times New Roman" panose="02020603050405020304" pitchFamily="18" charset="0"/>
                <a:cs typeface="Times New Roman" panose="02020603050405020304" pitchFamily="18" charset="0"/>
              </a:rPr>
              <a:t>Legiony Polskie działały w strukturze obcej armii, w systemie, w którym ostateczne decyzje zapadały poza nimi. Dowódcy musieli łączyć dwa porządki: wojskowy i polityczny. W praktyce oznaczało to: formalnie podporządkowanie i faktycznie – walkę o maksymalny wpływ, stopniowo budując znaczenie formacji przez realny wpływ i symbolikę.</a:t>
            </a:r>
            <a:endParaRPr lang="en-US" sz="2095" dirty="0">
              <a:latin typeface="Times New Roman" panose="02020603050405020304" pitchFamily="18" charset="0"/>
              <a:cs typeface="Times New Roman" panose="02020603050405020304" pitchFamily="18" charset="0"/>
            </a:endParaRPr>
          </a:p>
        </p:txBody>
      </p:sp>
      <p:sp>
        <p:nvSpPr>
          <p:cNvPr id="14" name="Text 12">
            <a:hlinkClick r:id="rId3" action="ppaction://hlinksldjump"/>
          </p:cNvPr>
          <p:cNvSpPr/>
          <p:nvPr/>
        </p:nvSpPr>
        <p:spPr>
          <a:xfrm>
            <a:off x="3776472" y="4919472"/>
            <a:ext cx="3749040" cy="640080"/>
          </a:xfrm>
          <a:prstGeom prst="roundRect">
            <a:avLst/>
          </a:prstGeom>
          <a:solidFill>
            <a:srgbClr val="556B2F"/>
          </a:solidFill>
          <a:ln>
            <a:solidFill>
              <a:srgbClr val="556B2F"/>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Przejdź do kolejnego sektora</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556B2F"/>
            </a:solidFill>
            <a:prstDash val="solid"/>
          </a:ln>
        </p:spPr>
        <p:txBody>
          <a:bodyPr/>
          <a:lstStyle/>
          <a:p>
            <a:endParaRPr lang="pl-PL" dirty="0"/>
          </a:p>
        </p:txBody>
      </p:sp>
      <p:pic>
        <p:nvPicPr>
          <p:cNvPr id="15" name="Obraz 14">
            <a:extLst>
              <a:ext uri="{FF2B5EF4-FFF2-40B4-BE49-F238E27FC236}">
                <a16:creationId xmlns:a16="http://schemas.microsoft.com/office/drawing/2014/main" id="{C9BDCDD6-231A-0007-27D2-10A70A698449}"/>
              </a:ext>
            </a:extLst>
          </p:cNvPr>
          <p:cNvPicPr>
            <a:picLocks noChangeAspect="1"/>
          </p:cNvPicPr>
          <p:nvPr/>
        </p:nvPicPr>
        <p:blipFill>
          <a:blip r:embed="rId4"/>
          <a:stretch>
            <a:fillRect/>
          </a:stretch>
        </p:blipFill>
        <p:spPr>
          <a:xfrm>
            <a:off x="9206483" y="109727"/>
            <a:ext cx="1658115" cy="64922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496A78"/>
          </a:solidFill>
          <a:ln w="12700">
            <a:solidFill>
              <a:srgbClr val="496A78"/>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3</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START</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Relacje z Austro-Węgrami i Niemcami</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3</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496A78"/>
          </a:solidFill>
          <a:ln w="12700">
            <a:solidFill>
              <a:srgbClr val="496A78"/>
            </a:solidFill>
            <a:prstDash val="solid"/>
          </a:ln>
        </p:spPr>
        <p:txBody>
          <a:bodyPr/>
          <a:lstStyle/>
          <a:p>
            <a:endParaRPr lang="pl-PL" dirty="0"/>
          </a:p>
        </p:txBody>
      </p:sp>
      <p:sp>
        <p:nvSpPr>
          <p:cNvPr id="11" name="Text 9"/>
          <p:cNvSpPr/>
          <p:nvPr/>
        </p:nvSpPr>
        <p:spPr>
          <a:xfrm>
            <a:off x="886968" y="1371600"/>
            <a:ext cx="1280160" cy="182880"/>
          </a:xfrm>
          <a:prstGeom prst="rect">
            <a:avLst/>
          </a:prstGeom>
          <a:noFill/>
          <a:ln/>
        </p:spPr>
        <p:txBody>
          <a:bodyPr wrap="square" rtlCol="0" anchor="ctr"/>
          <a:lstStyle/>
          <a:p>
            <a:pPr marL="0" indent="0">
              <a:buNone/>
            </a:pPr>
            <a:r>
              <a:rPr lang="en-US" sz="950" b="1" dirty="0">
                <a:solidFill>
                  <a:srgbClr val="496A78"/>
                </a:solidFill>
                <a:latin typeface="Times New Roman" panose="02020603050405020304" pitchFamily="18" charset="0"/>
                <a:ea typeface="Aptos" pitchFamily="34" charset="-122"/>
                <a:cs typeface="Times New Roman" panose="02020603050405020304" pitchFamily="18" charset="0"/>
              </a:rPr>
              <a:t>SYTUACJA</a:t>
            </a:r>
            <a:endParaRPr lang="en-US" sz="950" dirty="0">
              <a:latin typeface="Times New Roman" panose="02020603050405020304" pitchFamily="18" charset="0"/>
              <a:cs typeface="Times New Roman" panose="02020603050405020304" pitchFamily="18" charset="0"/>
            </a:endParaRPr>
          </a:p>
        </p:txBody>
      </p:sp>
      <p:sp>
        <p:nvSpPr>
          <p:cNvPr id="12" name="Text 10"/>
          <p:cNvSpPr/>
          <p:nvPr/>
        </p:nvSpPr>
        <p:spPr>
          <a:xfrm>
            <a:off x="868680" y="1591056"/>
            <a:ext cx="10460736" cy="1755648"/>
          </a:xfrm>
          <a:prstGeom prst="rect">
            <a:avLst/>
          </a:prstGeom>
          <a:noFill/>
          <a:ln/>
        </p:spPr>
        <p:txBody>
          <a:bodyPr wrap="square" lIns="1016" tIns="1016" rIns="1016" bIns="1016" rtlCol="0" anchor="ctr">
            <a:normAutofit/>
          </a:bodyPr>
          <a:lstStyle/>
          <a:p>
            <a:pPr marL="0" indent="0">
              <a:lnSpc>
                <a:spcPct val="108000"/>
              </a:lnSpc>
              <a:buNone/>
            </a:pPr>
            <a:r>
              <a:rPr lang="en-US" sz="1797" dirty="0">
                <a:solidFill>
                  <a:srgbClr val="1F1A17"/>
                </a:solidFill>
                <a:latin typeface="Times New Roman" panose="02020603050405020304" pitchFamily="18" charset="0"/>
              </a:rPr>
              <a:t>Legiony Polskie walczą u boku armii państw centralnych. Austro-Węgry i Niemcy postrzegają je przede wszystkim jako narzędzie militarne i polityczne, podporządkowane własnym interesom wojennym. Sprawa polska ma dla „sojuszników” znaczenie drugoplanowe, zależne od sytuacji na froncie i kalkulacji politycznych. Musisz zdecydować, jak interpretować i prowadzić relacje z państwami centralnymi.</a:t>
            </a:r>
            <a:endParaRPr lang="en-US" sz="1797" dirty="0">
              <a:latin typeface="Times New Roman" panose="02020603050405020304" pitchFamily="18" charset="0"/>
            </a:endParaRPr>
          </a:p>
        </p:txBody>
      </p:sp>
      <p:sp>
        <p:nvSpPr>
          <p:cNvPr id="13" name="Text 11"/>
          <p:cNvSpPr/>
          <p:nvPr/>
        </p:nvSpPr>
        <p:spPr>
          <a:xfrm>
            <a:off x="886968" y="3529584"/>
            <a:ext cx="1828800" cy="182880"/>
          </a:xfrm>
          <a:prstGeom prst="rect">
            <a:avLst/>
          </a:prstGeom>
          <a:noFill/>
          <a:ln/>
        </p:spPr>
        <p:txBody>
          <a:bodyPr wrap="square" rtlCol="0" anchor="ctr"/>
          <a:lstStyle/>
          <a:p>
            <a:pPr marL="0" indent="0">
              <a:buNone/>
            </a:pPr>
            <a:r>
              <a:rPr lang="en-US" sz="950" b="1" dirty="0">
                <a:solidFill>
                  <a:srgbClr val="496A78"/>
                </a:solidFill>
                <a:latin typeface="Times New Roman" panose="02020603050405020304" pitchFamily="18" charset="0"/>
                <a:ea typeface="Aptos" pitchFamily="34" charset="-122"/>
                <a:cs typeface="Times New Roman" panose="02020603050405020304" pitchFamily="18" charset="0"/>
              </a:rPr>
              <a:t>PYTANIE DECYZYJNE</a:t>
            </a:r>
            <a:endParaRPr lang="en-US" sz="950" dirty="0">
              <a:latin typeface="Times New Roman" panose="02020603050405020304" pitchFamily="18" charset="0"/>
              <a:cs typeface="Times New Roman" panose="02020603050405020304" pitchFamily="18" charset="0"/>
            </a:endParaRPr>
          </a:p>
        </p:txBody>
      </p:sp>
      <p:sp>
        <p:nvSpPr>
          <p:cNvPr id="14" name="Shape 12"/>
          <p:cNvSpPr/>
          <p:nvPr/>
        </p:nvSpPr>
        <p:spPr>
          <a:xfrm>
            <a:off x="868680" y="3730752"/>
            <a:ext cx="10460736" cy="713232"/>
          </a:xfrm>
          <a:prstGeom prst="roundRect">
            <a:avLst>
              <a:gd name="adj" fmla="val 7692"/>
            </a:avLst>
          </a:prstGeom>
          <a:solidFill>
            <a:srgbClr val="E8DFCF"/>
          </a:solidFill>
          <a:ln w="12700">
            <a:solidFill>
              <a:srgbClr val="496A78"/>
            </a:solidFill>
            <a:prstDash val="solid"/>
          </a:ln>
        </p:spPr>
        <p:txBody>
          <a:bodyPr/>
          <a:lstStyle/>
          <a:p>
            <a:endParaRPr lang="pl-PL" dirty="0"/>
          </a:p>
        </p:txBody>
      </p:sp>
      <p:sp>
        <p:nvSpPr>
          <p:cNvPr id="15" name="Text 13"/>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rPr>
              <a:t>Jak traktować relacje monarchii austro-węgierskiej i niemieckiej z Legionami Polskimi?</a:t>
            </a:r>
            <a:endParaRPr lang="en-US" sz="1634" dirty="0">
              <a:latin typeface="Times New Roman" panose="02020603050405020304" pitchFamily="18" charset="0"/>
            </a:endParaRPr>
          </a:p>
        </p:txBody>
      </p:sp>
      <p:sp>
        <p:nvSpPr>
          <p:cNvPr id="16" name="Shape 14">
            <a:hlinkClick r:id="rId3" action="ppaction://hlinksldjump"/>
          </p:cNvPr>
          <p:cNvSpPr/>
          <p:nvPr/>
        </p:nvSpPr>
        <p:spPr>
          <a:xfrm>
            <a:off x="868680" y="4626864"/>
            <a:ext cx="10460736" cy="658368"/>
          </a:xfrm>
          <a:prstGeom prst="roundRect">
            <a:avLst>
              <a:gd name="adj" fmla="val 11111"/>
            </a:avLst>
          </a:prstGeom>
          <a:solidFill>
            <a:srgbClr val="496A78"/>
          </a:solidFill>
          <a:ln w="12700">
            <a:solidFill>
              <a:srgbClr val="496A78"/>
            </a:solidFill>
            <a:prstDash val="solid"/>
          </a:ln>
        </p:spPr>
        <p:txBody>
          <a:bodyPr/>
          <a:lstStyle/>
          <a:p>
            <a:endParaRPr lang="pl-PL" dirty="0"/>
          </a:p>
        </p:txBody>
      </p:sp>
      <p:sp>
        <p:nvSpPr>
          <p:cNvPr id="17" name="Shape 15">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8" name="Text 16">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496A78"/>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19" name="Text 17">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Jako partnerski sojusz prowadzący stopniowo do uznania polskiej niepodległości.</a:t>
            </a:r>
            <a:endParaRPr lang="en-US" sz="1300" dirty="0">
              <a:latin typeface="Times New Roman" panose="02020603050405020304" pitchFamily="18" charset="0"/>
            </a:endParaRPr>
          </a:p>
        </p:txBody>
      </p:sp>
      <p:sp>
        <p:nvSpPr>
          <p:cNvPr id="20" name="Shape 18">
            <a:hlinkClick r:id="rId4" action="ppaction://hlinksldjump"/>
          </p:cNvPr>
          <p:cNvSpPr/>
          <p:nvPr/>
        </p:nvSpPr>
        <p:spPr>
          <a:xfrm>
            <a:off x="868680" y="5413248"/>
            <a:ext cx="10460736" cy="658368"/>
          </a:xfrm>
          <a:prstGeom prst="roundRect">
            <a:avLst>
              <a:gd name="adj" fmla="val 11111"/>
            </a:avLst>
          </a:prstGeom>
          <a:solidFill>
            <a:srgbClr val="496A78"/>
          </a:solidFill>
          <a:ln w="12700">
            <a:solidFill>
              <a:srgbClr val="496A78"/>
            </a:solidFill>
            <a:prstDash val="solid"/>
          </a:ln>
        </p:spPr>
        <p:txBody>
          <a:bodyPr/>
          <a:lstStyle/>
          <a:p>
            <a:endParaRPr lang="pl-PL" dirty="0"/>
          </a:p>
        </p:txBody>
      </p:sp>
      <p:sp>
        <p:nvSpPr>
          <p:cNvPr id="21" name="Shape 19">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2" name="Text 20">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496A78"/>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3" name="Text 21">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Jako relację podporządkowaną interesom państw centralnych, w której sprawa polska ma znaczenie wtórne.</a:t>
            </a:r>
            <a:endParaRPr lang="en-US" sz="1300" dirty="0">
              <a:latin typeface="Times New Roman" panose="02020603050405020304" pitchFamily="18" charset="0"/>
            </a:endParaRPr>
          </a:p>
        </p:txBody>
      </p:sp>
      <p:sp>
        <p:nvSpPr>
          <p:cNvPr id="25" name="Text 23"/>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6" name="Shape 24"/>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7" name="Shape 25"/>
          <p:cNvSpPr/>
          <p:nvPr/>
        </p:nvSpPr>
        <p:spPr>
          <a:xfrm>
            <a:off x="11365992" y="6455664"/>
            <a:ext cx="164592" cy="0"/>
          </a:xfrm>
          <a:prstGeom prst="line">
            <a:avLst/>
          </a:prstGeom>
          <a:noFill/>
          <a:ln w="12700">
            <a:solidFill>
              <a:srgbClr val="496A78"/>
            </a:solidFill>
            <a:prstDash val="solid"/>
          </a:ln>
        </p:spPr>
        <p:txBody>
          <a:bodyPr/>
          <a:lstStyle/>
          <a:p>
            <a:endParaRPr lang="pl-PL" dirty="0"/>
          </a:p>
        </p:txBody>
      </p:sp>
      <p:pic>
        <p:nvPicPr>
          <p:cNvPr id="24" name="Obraz 23">
            <a:extLst>
              <a:ext uri="{FF2B5EF4-FFF2-40B4-BE49-F238E27FC236}">
                <a16:creationId xmlns:a16="http://schemas.microsoft.com/office/drawing/2014/main" id="{D22760F7-CFD5-AC5D-7BC4-B8F66FAA6EBD}"/>
              </a:ext>
            </a:extLst>
          </p:cNvPr>
          <p:cNvPicPr>
            <a:picLocks noChangeAspect="1"/>
          </p:cNvPicPr>
          <p:nvPr/>
        </p:nvPicPr>
        <p:blipFill>
          <a:blip r:embed="rId5"/>
          <a:stretch>
            <a:fillRect/>
          </a:stretch>
        </p:blipFill>
        <p:spPr>
          <a:xfrm>
            <a:off x="9406125" y="106475"/>
            <a:ext cx="1658115" cy="64922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496A78"/>
          </a:solidFill>
          <a:ln w="12700">
            <a:solidFill>
              <a:srgbClr val="496A78"/>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3</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PYTANIE KORYGUJĄCE</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Relacje z Austro-Węgrami i Niemcami</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3</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496A78"/>
          </a:solidFill>
          <a:ln w="12700">
            <a:solidFill>
              <a:srgbClr val="496A78"/>
            </a:solidFill>
            <a:prstDash val="solid"/>
          </a:ln>
        </p:spPr>
        <p:txBody>
          <a:bodyPr/>
          <a:lstStyle/>
          <a:p>
            <a:endParaRPr lang="pl-PL" dirty="0"/>
          </a:p>
        </p:txBody>
      </p:sp>
      <p:sp>
        <p:nvSpPr>
          <p:cNvPr id="11" name="Text 9"/>
          <p:cNvSpPr/>
          <p:nvPr/>
        </p:nvSpPr>
        <p:spPr>
          <a:xfrm>
            <a:off x="886968" y="1371600"/>
            <a:ext cx="1828800" cy="182880"/>
          </a:xfrm>
          <a:prstGeom prst="rect">
            <a:avLst/>
          </a:prstGeom>
          <a:noFill/>
          <a:ln/>
        </p:spPr>
        <p:txBody>
          <a:bodyPr wrap="square" rtlCol="0" anchor="ctr"/>
          <a:lstStyle/>
          <a:p>
            <a:pPr marL="0" indent="0">
              <a:buNone/>
            </a:pPr>
            <a:r>
              <a:rPr lang="en-US" sz="950" b="1" dirty="0">
                <a:solidFill>
                  <a:srgbClr val="496A78"/>
                </a:solidFill>
                <a:latin typeface="Times New Roman" panose="02020603050405020304" pitchFamily="18" charset="0"/>
                <a:ea typeface="Aptos" pitchFamily="34" charset="-122"/>
                <a:cs typeface="Times New Roman" panose="02020603050405020304" pitchFamily="18" charset="0"/>
              </a:rPr>
              <a:t>KOREKTA ŚCIEŻKI</a:t>
            </a:r>
            <a:endParaRPr lang="en-US" sz="950" dirty="0">
              <a:latin typeface="Times New Roman" panose="02020603050405020304" pitchFamily="18" charset="0"/>
              <a:cs typeface="Times New Roman" panose="02020603050405020304" pitchFamily="18" charset="0"/>
            </a:endParaRPr>
          </a:p>
        </p:txBody>
      </p:sp>
      <p:sp>
        <p:nvSpPr>
          <p:cNvPr id="12" name="Shape 10"/>
          <p:cNvSpPr/>
          <p:nvPr/>
        </p:nvSpPr>
        <p:spPr>
          <a:xfrm>
            <a:off x="868680" y="1591056"/>
            <a:ext cx="10460736" cy="1755648"/>
          </a:xfrm>
          <a:prstGeom prst="roundRect">
            <a:avLst>
              <a:gd name="adj" fmla="val 3125"/>
            </a:avLst>
          </a:prstGeom>
          <a:solidFill>
            <a:srgbClr val="EFE7D7"/>
          </a:solidFill>
          <a:ln w="12700">
            <a:solidFill>
              <a:srgbClr val="D7CEBF"/>
            </a:solidFill>
            <a:prstDash val="solid"/>
          </a:ln>
        </p:spPr>
        <p:txBody>
          <a:bodyPr/>
          <a:lstStyle/>
          <a:p>
            <a:endParaRPr lang="pl-PL" dirty="0"/>
          </a:p>
        </p:txBody>
      </p:sp>
      <p:sp>
        <p:nvSpPr>
          <p:cNvPr id="13" name="Text 11"/>
          <p:cNvSpPr/>
          <p:nvPr/>
        </p:nvSpPr>
        <p:spPr>
          <a:xfrm>
            <a:off x="1078992" y="1965960"/>
            <a:ext cx="10040112" cy="841248"/>
          </a:xfrm>
          <a:prstGeom prst="rect">
            <a:avLst/>
          </a:prstGeom>
          <a:noFill/>
          <a:ln/>
        </p:spPr>
        <p:txBody>
          <a:bodyPr wrap="square" lIns="254" tIns="254" rIns="254" bIns="254" rtlCol="0" anchor="ctr"/>
          <a:lstStyle/>
          <a:p>
            <a:pPr marL="0" indent="0" algn="ctr">
              <a:buNone/>
            </a:pPr>
            <a:r>
              <a:rPr lang="en-US" sz="1797" dirty="0">
                <a:solidFill>
                  <a:srgbClr val="1F1A17"/>
                </a:solidFill>
                <a:latin typeface="Times New Roman" panose="02020603050405020304" pitchFamily="18" charset="0"/>
                <a:cs typeface="Times New Roman" panose="02020603050405020304" pitchFamily="18" charset="0"/>
              </a:rPr>
              <a:t>Ten ekran uruchamia się tylko po błędnym wyborze w poprzedniej decyzji. Odpowiedz poprawnie, aby wrócić do właściwej ścieżki sektora.</a:t>
            </a:r>
            <a:endParaRPr lang="en-US" sz="1797" dirty="0">
              <a:latin typeface="Times New Roman" panose="02020603050405020304" pitchFamily="18" charset="0"/>
              <a:cs typeface="Times New Roman" panose="02020603050405020304" pitchFamily="18" charset="0"/>
            </a:endParaRPr>
          </a:p>
        </p:txBody>
      </p:sp>
      <p:sp>
        <p:nvSpPr>
          <p:cNvPr id="14" name="Text 12"/>
          <p:cNvSpPr/>
          <p:nvPr/>
        </p:nvSpPr>
        <p:spPr>
          <a:xfrm>
            <a:off x="886968" y="3529584"/>
            <a:ext cx="1920240" cy="182880"/>
          </a:xfrm>
          <a:prstGeom prst="rect">
            <a:avLst/>
          </a:prstGeom>
          <a:noFill/>
          <a:ln/>
        </p:spPr>
        <p:txBody>
          <a:bodyPr wrap="square" rtlCol="0" anchor="ctr"/>
          <a:lstStyle/>
          <a:p>
            <a:pPr marL="0" indent="0">
              <a:buNone/>
            </a:pPr>
            <a:r>
              <a:rPr lang="en-US" sz="950" b="1" dirty="0">
                <a:solidFill>
                  <a:srgbClr val="496A78"/>
                </a:solidFill>
                <a:latin typeface="Times New Roman" panose="02020603050405020304" pitchFamily="18" charset="0"/>
                <a:ea typeface="Aptos" pitchFamily="34" charset="-122"/>
                <a:cs typeface="Times New Roman" panose="02020603050405020304" pitchFamily="18" charset="0"/>
              </a:rPr>
              <a:t>PYTANIE KORYGUJĄCE</a:t>
            </a:r>
            <a:endParaRPr lang="en-US" sz="950" dirty="0">
              <a:latin typeface="Times New Roman" panose="02020603050405020304" pitchFamily="18" charset="0"/>
              <a:cs typeface="Times New Roman" panose="02020603050405020304" pitchFamily="18" charset="0"/>
            </a:endParaRPr>
          </a:p>
        </p:txBody>
      </p:sp>
      <p:sp>
        <p:nvSpPr>
          <p:cNvPr id="15" name="Shape 13"/>
          <p:cNvSpPr/>
          <p:nvPr/>
        </p:nvSpPr>
        <p:spPr>
          <a:xfrm>
            <a:off x="868680" y="3730752"/>
            <a:ext cx="10460736" cy="713232"/>
          </a:xfrm>
          <a:prstGeom prst="roundRect">
            <a:avLst>
              <a:gd name="adj" fmla="val 7692"/>
            </a:avLst>
          </a:prstGeom>
          <a:solidFill>
            <a:srgbClr val="E8DFCF"/>
          </a:solidFill>
          <a:ln w="12700">
            <a:solidFill>
              <a:srgbClr val="496A78"/>
            </a:solidFill>
            <a:prstDash val="solid"/>
          </a:ln>
        </p:spPr>
        <p:txBody>
          <a:bodyPr/>
          <a:lstStyle/>
          <a:p>
            <a:endParaRPr lang="pl-PL" dirty="0"/>
          </a:p>
        </p:txBody>
      </p:sp>
      <p:sp>
        <p:nvSpPr>
          <p:cNvPr id="16" name="Text 14"/>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1" b="1" dirty="0">
                <a:solidFill>
                  <a:srgbClr val="1F1A17"/>
                </a:solidFill>
                <a:latin typeface="Times New Roman" panose="02020603050405020304" pitchFamily="18" charset="0"/>
                <a:cs typeface="Times New Roman" panose="02020603050405020304" pitchFamily="18" charset="0"/>
              </a:rPr>
              <a:t>Dlaczego państwa centralne nie traktowały Legionów Polskich jako równorzędnego sojusznika?</a:t>
            </a:r>
            <a:endParaRPr lang="en-US" sz="1631" dirty="0">
              <a:latin typeface="Times New Roman" panose="02020603050405020304" pitchFamily="18" charset="0"/>
              <a:cs typeface="Times New Roman" panose="02020603050405020304" pitchFamily="18" charset="0"/>
            </a:endParaRPr>
          </a:p>
        </p:txBody>
      </p:sp>
      <p:sp>
        <p:nvSpPr>
          <p:cNvPr id="17" name="Shape 15">
            <a:hlinkClick r:id="rId3" action="ppaction://hlinksldjump"/>
          </p:cNvPr>
          <p:cNvSpPr/>
          <p:nvPr/>
        </p:nvSpPr>
        <p:spPr>
          <a:xfrm>
            <a:off x="868680" y="4626864"/>
            <a:ext cx="10460736" cy="658368"/>
          </a:xfrm>
          <a:prstGeom prst="roundRect">
            <a:avLst>
              <a:gd name="adj" fmla="val 11111"/>
            </a:avLst>
          </a:prstGeom>
          <a:solidFill>
            <a:srgbClr val="496A78"/>
          </a:solidFill>
          <a:ln w="12700">
            <a:solidFill>
              <a:srgbClr val="496A78"/>
            </a:solidFill>
            <a:prstDash val="solid"/>
          </a:ln>
        </p:spPr>
        <p:txBody>
          <a:bodyPr/>
          <a:lstStyle/>
          <a:p>
            <a:endParaRPr lang="pl-PL" dirty="0"/>
          </a:p>
        </p:txBody>
      </p:sp>
      <p:sp>
        <p:nvSpPr>
          <p:cNvPr id="18" name="Shape 16">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9" name="Text 17">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496A78"/>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20" name="Text 18">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Brak zaufania do polskich aspiracji narodowych i obawa przed ich usamodzielnieniem.</a:t>
            </a:r>
            <a:endParaRPr lang="en-US" sz="1300" dirty="0">
              <a:latin typeface="Times New Roman" panose="02020603050405020304" pitchFamily="18" charset="0"/>
              <a:cs typeface="Times New Roman" panose="02020603050405020304" pitchFamily="18" charset="0"/>
            </a:endParaRPr>
          </a:p>
        </p:txBody>
      </p:sp>
      <p:sp>
        <p:nvSpPr>
          <p:cNvPr id="21" name="Shape 19">
            <a:hlinkClick r:id="rId4" action="ppaction://hlinksldjump"/>
          </p:cNvPr>
          <p:cNvSpPr/>
          <p:nvPr/>
        </p:nvSpPr>
        <p:spPr>
          <a:xfrm>
            <a:off x="868680" y="5413248"/>
            <a:ext cx="10460736" cy="658368"/>
          </a:xfrm>
          <a:prstGeom prst="roundRect">
            <a:avLst>
              <a:gd name="adj" fmla="val 11111"/>
            </a:avLst>
          </a:prstGeom>
          <a:solidFill>
            <a:srgbClr val="496A78"/>
          </a:solidFill>
          <a:ln w="12700">
            <a:solidFill>
              <a:srgbClr val="496A78"/>
            </a:solidFill>
            <a:prstDash val="solid"/>
          </a:ln>
        </p:spPr>
        <p:txBody>
          <a:bodyPr/>
          <a:lstStyle/>
          <a:p>
            <a:endParaRPr lang="pl-PL" dirty="0"/>
          </a:p>
        </p:txBody>
      </p:sp>
      <p:sp>
        <p:nvSpPr>
          <p:cNvPr id="22" name="Shape 20">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3" name="Text 21">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496A78"/>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4" name="Text 22">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Niewystarczająca wartość bojowa Legionów Polskich w porównaniu z armiami regularnymi.</a:t>
            </a:r>
            <a:endParaRPr lang="en-US" sz="1300" dirty="0">
              <a:latin typeface="Times New Roman" panose="02020603050405020304" pitchFamily="18" charset="0"/>
              <a:cs typeface="Times New Roman" panose="02020603050405020304" pitchFamily="18" charset="0"/>
            </a:endParaRPr>
          </a:p>
        </p:txBody>
      </p:sp>
      <p:sp>
        <p:nvSpPr>
          <p:cNvPr id="26" name="Text 2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7" name="Shape 2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8" name="Shape 26"/>
          <p:cNvSpPr/>
          <p:nvPr/>
        </p:nvSpPr>
        <p:spPr>
          <a:xfrm>
            <a:off x="11365992" y="6455664"/>
            <a:ext cx="164592" cy="0"/>
          </a:xfrm>
          <a:prstGeom prst="line">
            <a:avLst/>
          </a:prstGeom>
          <a:noFill/>
          <a:ln w="12700">
            <a:solidFill>
              <a:srgbClr val="496A78"/>
            </a:solidFill>
            <a:prstDash val="solid"/>
          </a:ln>
        </p:spPr>
        <p:txBody>
          <a:bodyPr/>
          <a:lstStyle/>
          <a:p>
            <a:endParaRPr lang="pl-PL" dirty="0"/>
          </a:p>
        </p:txBody>
      </p:sp>
      <p:pic>
        <p:nvPicPr>
          <p:cNvPr id="25" name="Obraz 24">
            <a:extLst>
              <a:ext uri="{FF2B5EF4-FFF2-40B4-BE49-F238E27FC236}">
                <a16:creationId xmlns:a16="http://schemas.microsoft.com/office/drawing/2014/main" id="{D9A31B84-87DF-EEBE-B8E9-F2696D169F4A}"/>
              </a:ext>
            </a:extLst>
          </p:cNvPr>
          <p:cNvPicPr>
            <a:picLocks noChangeAspect="1"/>
          </p:cNvPicPr>
          <p:nvPr/>
        </p:nvPicPr>
        <p:blipFill>
          <a:blip r:embed="rId5"/>
          <a:stretch>
            <a:fillRect/>
          </a:stretch>
        </p:blipFill>
        <p:spPr>
          <a:xfrm>
            <a:off x="9268965" y="160019"/>
            <a:ext cx="1658115" cy="64922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496A78"/>
          </a:solidFill>
          <a:ln w="12700">
            <a:solidFill>
              <a:srgbClr val="496A78"/>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3</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KOREKTA</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Relacje z Austro-Węgrami i Niemcami</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3</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496A78"/>
          </a:solidFill>
          <a:ln w="12700">
            <a:solidFill>
              <a:srgbClr val="496A78"/>
            </a:solidFill>
            <a:prstDash val="solid"/>
          </a:ln>
        </p:spPr>
        <p:txBody>
          <a:bodyPr/>
          <a:lstStyle/>
          <a:p>
            <a:endParaRPr lang="pl-PL" dirty="0"/>
          </a:p>
        </p:txBody>
      </p:sp>
      <p:sp>
        <p:nvSpPr>
          <p:cNvPr id="11" name="Shape 9"/>
          <p:cNvSpPr/>
          <p:nvPr/>
        </p:nvSpPr>
        <p:spPr>
          <a:xfrm>
            <a:off x="941832" y="1572768"/>
            <a:ext cx="164592" cy="3566160"/>
          </a:xfrm>
          <a:prstGeom prst="rect">
            <a:avLst/>
          </a:prstGeom>
          <a:solidFill>
            <a:srgbClr val="8E3B3B"/>
          </a:solidFill>
          <a:ln w="12700">
            <a:solidFill>
              <a:srgbClr val="8E3B3B"/>
            </a:solidFill>
            <a:prstDash val="solid"/>
          </a:ln>
        </p:spPr>
        <p:txBody>
          <a:bodyPr/>
          <a:lstStyle/>
          <a:p>
            <a:endParaRPr lang="pl-PL" dirty="0"/>
          </a:p>
        </p:txBody>
      </p:sp>
      <p:sp>
        <p:nvSpPr>
          <p:cNvPr id="12" name="Text 10"/>
          <p:cNvSpPr/>
          <p:nvPr/>
        </p:nvSpPr>
        <p:spPr>
          <a:xfrm>
            <a:off x="1298448" y="1463040"/>
            <a:ext cx="1645920" cy="182880"/>
          </a:xfrm>
          <a:prstGeom prst="rect">
            <a:avLst/>
          </a:prstGeom>
          <a:noFill/>
          <a:ln/>
        </p:spPr>
        <p:txBody>
          <a:bodyPr wrap="square" rtlCol="0" anchor="ctr"/>
          <a:lstStyle/>
          <a:p>
            <a:pPr marL="0" indent="0">
              <a:buNone/>
            </a:pPr>
            <a:r>
              <a:rPr lang="en-US" sz="950" b="1" dirty="0">
                <a:solidFill>
                  <a:srgbClr val="8E3B3B"/>
                </a:solidFill>
                <a:latin typeface="Times New Roman" panose="02020603050405020304" pitchFamily="18" charset="0"/>
                <a:ea typeface="Aptos" pitchFamily="34" charset="-122"/>
                <a:cs typeface="Times New Roman" panose="02020603050405020304" pitchFamily="18" charset="0"/>
              </a:rPr>
              <a:t>WYJAŚNIENIE</a:t>
            </a:r>
            <a:endParaRPr lang="en-US" sz="950" dirty="0">
              <a:latin typeface="Times New Roman" panose="02020603050405020304" pitchFamily="18" charset="0"/>
              <a:cs typeface="Times New Roman" panose="02020603050405020304" pitchFamily="18" charset="0"/>
            </a:endParaRPr>
          </a:p>
        </p:txBody>
      </p:sp>
      <p:sp>
        <p:nvSpPr>
          <p:cNvPr id="13" name="Text 11"/>
          <p:cNvSpPr/>
          <p:nvPr/>
        </p:nvSpPr>
        <p:spPr>
          <a:xfrm>
            <a:off x="1298448" y="1847088"/>
            <a:ext cx="9646920" cy="2176272"/>
          </a:xfrm>
          <a:prstGeom prst="rect">
            <a:avLst/>
          </a:prstGeom>
          <a:noFill/>
          <a:ln/>
        </p:spPr>
        <p:txBody>
          <a:bodyPr wrap="square" lIns="508" tIns="508" rIns="508" bIns="508" rtlCol="0" anchor="ctr"/>
          <a:lstStyle/>
          <a:p>
            <a:pPr marL="0" indent="0">
              <a:lnSpc>
                <a:spcPct val="106000"/>
              </a:lnSpc>
              <a:buNone/>
            </a:pPr>
            <a:r>
              <a:rPr lang="en-US" sz="1996" dirty="0">
                <a:solidFill>
                  <a:srgbClr val="1F1A17"/>
                </a:solidFill>
                <a:latin typeface="Times New Roman" panose="02020603050405020304" pitchFamily="18" charset="0"/>
              </a:rPr>
              <a:t>To nie „słabość bojowa” była problemem. Państwa centralne bały się, że silny polski podmiot polityczny stanie się dla nich kłopotem po wojnie. Dlatego traktowały Legiony Polskie przede wszystkim jako narzędzie, a nie partnera.</a:t>
            </a:r>
            <a:endParaRPr lang="en-US" sz="1996" dirty="0">
              <a:latin typeface="Times New Roman" panose="02020603050405020304" pitchFamily="18" charset="0"/>
            </a:endParaRPr>
          </a:p>
        </p:txBody>
      </p:sp>
      <p:sp>
        <p:nvSpPr>
          <p:cNvPr id="14" name="Text 12">
            <a:hlinkClick r:id="rId3" action="ppaction://hlinksldjump"/>
          </p:cNvPr>
          <p:cNvSpPr/>
          <p:nvPr/>
        </p:nvSpPr>
        <p:spPr>
          <a:xfrm>
            <a:off x="3611880" y="4526280"/>
            <a:ext cx="4343400" cy="603504"/>
          </a:xfrm>
          <a:prstGeom prst="roundRect">
            <a:avLst/>
          </a:prstGeom>
          <a:solidFill>
            <a:srgbClr val="496A78"/>
          </a:solidFill>
          <a:ln>
            <a:solidFill>
              <a:srgbClr val="496A78"/>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Spróbuj ponownie</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496A78"/>
            </a:solidFill>
            <a:prstDash val="solid"/>
          </a:ln>
        </p:spPr>
        <p:txBody>
          <a:bodyPr/>
          <a:lstStyle/>
          <a:p>
            <a:endParaRPr lang="pl-PL" dirty="0"/>
          </a:p>
        </p:txBody>
      </p:sp>
      <p:pic>
        <p:nvPicPr>
          <p:cNvPr id="15" name="Obraz 14">
            <a:extLst>
              <a:ext uri="{FF2B5EF4-FFF2-40B4-BE49-F238E27FC236}">
                <a16:creationId xmlns:a16="http://schemas.microsoft.com/office/drawing/2014/main" id="{DD62CF7E-550A-D594-C715-297132A2F8B5}"/>
              </a:ext>
            </a:extLst>
          </p:cNvPr>
          <p:cNvPicPr>
            <a:picLocks noChangeAspect="1"/>
          </p:cNvPicPr>
          <p:nvPr/>
        </p:nvPicPr>
        <p:blipFill>
          <a:blip r:embed="rId4"/>
          <a:stretch>
            <a:fillRect/>
          </a:stretch>
        </p:blipFill>
        <p:spPr>
          <a:xfrm>
            <a:off x="9249846" y="120474"/>
            <a:ext cx="1658115" cy="64922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496A78"/>
          </a:solidFill>
          <a:ln w="12700">
            <a:solidFill>
              <a:srgbClr val="496A78"/>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3</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ETAP 2</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Relacje z Austro-Węgrami i Niemcami</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3</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496A78"/>
          </a:solidFill>
          <a:ln w="12700">
            <a:solidFill>
              <a:srgbClr val="496A78"/>
            </a:solidFill>
            <a:prstDash val="solid"/>
          </a:ln>
        </p:spPr>
        <p:txBody>
          <a:bodyPr/>
          <a:lstStyle/>
          <a:p>
            <a:endParaRPr lang="pl-PL" dirty="0"/>
          </a:p>
        </p:txBody>
      </p:sp>
      <p:sp>
        <p:nvSpPr>
          <p:cNvPr id="11" name="Text 9"/>
          <p:cNvSpPr/>
          <p:nvPr/>
        </p:nvSpPr>
        <p:spPr>
          <a:xfrm>
            <a:off x="886968" y="1371600"/>
            <a:ext cx="1280160" cy="182880"/>
          </a:xfrm>
          <a:prstGeom prst="rect">
            <a:avLst/>
          </a:prstGeom>
          <a:noFill/>
          <a:ln/>
        </p:spPr>
        <p:txBody>
          <a:bodyPr wrap="square" rtlCol="0" anchor="ctr"/>
          <a:lstStyle/>
          <a:p>
            <a:pPr marL="0" indent="0">
              <a:buNone/>
            </a:pPr>
            <a:r>
              <a:rPr lang="en-US" sz="950" b="1" dirty="0">
                <a:solidFill>
                  <a:srgbClr val="496A78"/>
                </a:solidFill>
                <a:latin typeface="Times New Roman" panose="02020603050405020304" pitchFamily="18" charset="0"/>
                <a:ea typeface="Aptos" pitchFamily="34" charset="-122"/>
                <a:cs typeface="Times New Roman" panose="02020603050405020304" pitchFamily="18" charset="0"/>
              </a:rPr>
              <a:t>SYTUACJA</a:t>
            </a:r>
            <a:endParaRPr lang="en-US" sz="950" dirty="0">
              <a:latin typeface="Times New Roman" panose="02020603050405020304" pitchFamily="18" charset="0"/>
              <a:cs typeface="Times New Roman" panose="02020603050405020304" pitchFamily="18" charset="0"/>
            </a:endParaRPr>
          </a:p>
        </p:txBody>
      </p:sp>
      <p:sp>
        <p:nvSpPr>
          <p:cNvPr id="12" name="Text 10"/>
          <p:cNvSpPr/>
          <p:nvPr/>
        </p:nvSpPr>
        <p:spPr>
          <a:xfrm>
            <a:off x="868680" y="1591056"/>
            <a:ext cx="10460736" cy="1755648"/>
          </a:xfrm>
          <a:prstGeom prst="rect">
            <a:avLst/>
          </a:prstGeom>
          <a:noFill/>
          <a:ln/>
        </p:spPr>
        <p:txBody>
          <a:bodyPr wrap="square" lIns="1016" tIns="1016" rIns="1016" bIns="1016" rtlCol="0" anchor="ctr">
            <a:normAutofit/>
          </a:bodyPr>
          <a:lstStyle/>
          <a:p>
            <a:pPr marL="0" indent="0">
              <a:lnSpc>
                <a:spcPct val="108000"/>
              </a:lnSpc>
              <a:buNone/>
            </a:pPr>
            <a:r>
              <a:rPr lang="en-US" sz="1797" dirty="0">
                <a:solidFill>
                  <a:srgbClr val="1F1A17"/>
                </a:solidFill>
                <a:latin typeface="Times New Roman" panose="02020603050405020304" pitchFamily="18" charset="0"/>
              </a:rPr>
              <a:t>W miarę przedłużania się wojny państwa centralne zaczynają wykorzystywać sprawę polską propagandowo. Deklaracje polityczne pojawiają się wtedy, gdy są zgodne z ich aktualnym interesem wojennym. Rzeczywiste decyzje pozostają w rękach Berlina i Wiednia.</a:t>
            </a:r>
            <a:endParaRPr lang="en-US" sz="1797" dirty="0">
              <a:latin typeface="Times New Roman" panose="02020603050405020304" pitchFamily="18" charset="0"/>
            </a:endParaRPr>
          </a:p>
        </p:txBody>
      </p:sp>
      <p:sp>
        <p:nvSpPr>
          <p:cNvPr id="13" name="Text 11"/>
          <p:cNvSpPr/>
          <p:nvPr/>
        </p:nvSpPr>
        <p:spPr>
          <a:xfrm>
            <a:off x="886968" y="3529584"/>
            <a:ext cx="1828800" cy="182880"/>
          </a:xfrm>
          <a:prstGeom prst="rect">
            <a:avLst/>
          </a:prstGeom>
          <a:noFill/>
          <a:ln/>
        </p:spPr>
        <p:txBody>
          <a:bodyPr wrap="square" rtlCol="0" anchor="ctr"/>
          <a:lstStyle/>
          <a:p>
            <a:pPr marL="0" indent="0">
              <a:buNone/>
            </a:pPr>
            <a:r>
              <a:rPr lang="en-US" sz="950" b="1" dirty="0">
                <a:solidFill>
                  <a:srgbClr val="496A78"/>
                </a:solidFill>
                <a:latin typeface="Times New Roman" panose="02020603050405020304" pitchFamily="18" charset="0"/>
                <a:ea typeface="Aptos" pitchFamily="34" charset="-122"/>
                <a:cs typeface="Times New Roman" panose="02020603050405020304" pitchFamily="18" charset="0"/>
              </a:rPr>
              <a:t>PYTANIE DECYZYJNE</a:t>
            </a:r>
            <a:endParaRPr lang="en-US" sz="950" dirty="0">
              <a:latin typeface="Times New Roman" panose="02020603050405020304" pitchFamily="18" charset="0"/>
              <a:cs typeface="Times New Roman" panose="02020603050405020304" pitchFamily="18" charset="0"/>
            </a:endParaRPr>
          </a:p>
        </p:txBody>
      </p:sp>
      <p:sp>
        <p:nvSpPr>
          <p:cNvPr id="14" name="Shape 12"/>
          <p:cNvSpPr/>
          <p:nvPr/>
        </p:nvSpPr>
        <p:spPr>
          <a:xfrm>
            <a:off x="868680" y="3730752"/>
            <a:ext cx="10460736" cy="713232"/>
          </a:xfrm>
          <a:prstGeom prst="roundRect">
            <a:avLst>
              <a:gd name="adj" fmla="val 7692"/>
            </a:avLst>
          </a:prstGeom>
          <a:solidFill>
            <a:srgbClr val="E8DFCF"/>
          </a:solidFill>
          <a:ln w="12700">
            <a:solidFill>
              <a:srgbClr val="496A78"/>
            </a:solidFill>
            <a:prstDash val="solid"/>
          </a:ln>
        </p:spPr>
        <p:txBody>
          <a:bodyPr/>
          <a:lstStyle/>
          <a:p>
            <a:endParaRPr lang="pl-PL" dirty="0"/>
          </a:p>
        </p:txBody>
      </p:sp>
      <p:sp>
        <p:nvSpPr>
          <p:cNvPr id="15" name="Text 13"/>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rPr>
              <a:t>Jak reagować na deklaracje polityczne państw centralnych dotyczące sprawy polskiej?</a:t>
            </a:r>
            <a:endParaRPr lang="en-US" sz="1634" dirty="0">
              <a:latin typeface="Times New Roman" panose="02020603050405020304" pitchFamily="18" charset="0"/>
            </a:endParaRPr>
          </a:p>
        </p:txBody>
      </p:sp>
      <p:sp>
        <p:nvSpPr>
          <p:cNvPr id="16" name="Shape 14">
            <a:hlinkClick r:id="rId3" action="ppaction://hlinksldjump"/>
          </p:cNvPr>
          <p:cNvSpPr/>
          <p:nvPr/>
        </p:nvSpPr>
        <p:spPr>
          <a:xfrm>
            <a:off x="868680" y="4626864"/>
            <a:ext cx="10460736" cy="658368"/>
          </a:xfrm>
          <a:prstGeom prst="roundRect">
            <a:avLst>
              <a:gd name="adj" fmla="val 11111"/>
            </a:avLst>
          </a:prstGeom>
          <a:solidFill>
            <a:srgbClr val="496A78"/>
          </a:solidFill>
          <a:ln w="12700">
            <a:solidFill>
              <a:srgbClr val="496A78"/>
            </a:solidFill>
            <a:prstDash val="solid"/>
          </a:ln>
        </p:spPr>
        <p:txBody>
          <a:bodyPr/>
          <a:lstStyle/>
          <a:p>
            <a:endParaRPr lang="pl-PL" dirty="0"/>
          </a:p>
        </p:txBody>
      </p:sp>
      <p:sp>
        <p:nvSpPr>
          <p:cNvPr id="17" name="Shape 15">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8" name="Text 16">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496A78"/>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19" name="Text 17">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Traktować je jako realny krok w stronę niepodległości i podporządkować im dalsze działania Legionów.</a:t>
            </a:r>
            <a:endParaRPr lang="en-US" sz="1300" dirty="0">
              <a:latin typeface="Times New Roman" panose="02020603050405020304" pitchFamily="18" charset="0"/>
            </a:endParaRPr>
          </a:p>
        </p:txBody>
      </p:sp>
      <p:sp>
        <p:nvSpPr>
          <p:cNvPr id="20" name="Shape 18">
            <a:hlinkClick r:id="rId4" action="ppaction://hlinksldjump"/>
          </p:cNvPr>
          <p:cNvSpPr/>
          <p:nvPr/>
        </p:nvSpPr>
        <p:spPr>
          <a:xfrm>
            <a:off x="868680" y="5413248"/>
            <a:ext cx="10460736" cy="658368"/>
          </a:xfrm>
          <a:prstGeom prst="roundRect">
            <a:avLst>
              <a:gd name="adj" fmla="val 11111"/>
            </a:avLst>
          </a:prstGeom>
          <a:solidFill>
            <a:srgbClr val="496A78"/>
          </a:solidFill>
          <a:ln w="12700">
            <a:solidFill>
              <a:srgbClr val="496A78"/>
            </a:solidFill>
            <a:prstDash val="solid"/>
          </a:ln>
        </p:spPr>
        <p:txBody>
          <a:bodyPr/>
          <a:lstStyle/>
          <a:p>
            <a:endParaRPr lang="pl-PL" dirty="0"/>
          </a:p>
        </p:txBody>
      </p:sp>
      <p:sp>
        <p:nvSpPr>
          <p:cNvPr id="21" name="Shape 19">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2" name="Text 20">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496A78"/>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3" name="Text 21">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Oceniać je jako element gry politycznej i zachować daleko idącą ostrożność.</a:t>
            </a:r>
            <a:endParaRPr lang="en-US" sz="1300" dirty="0">
              <a:latin typeface="Times New Roman" panose="02020603050405020304" pitchFamily="18" charset="0"/>
            </a:endParaRPr>
          </a:p>
        </p:txBody>
      </p:sp>
      <p:sp>
        <p:nvSpPr>
          <p:cNvPr id="25" name="Text 23"/>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6" name="Shape 24"/>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7" name="Shape 25"/>
          <p:cNvSpPr/>
          <p:nvPr/>
        </p:nvSpPr>
        <p:spPr>
          <a:xfrm>
            <a:off x="11365992" y="6455664"/>
            <a:ext cx="164592" cy="0"/>
          </a:xfrm>
          <a:prstGeom prst="line">
            <a:avLst/>
          </a:prstGeom>
          <a:noFill/>
          <a:ln w="12700">
            <a:solidFill>
              <a:srgbClr val="496A78"/>
            </a:solidFill>
            <a:prstDash val="solid"/>
          </a:ln>
        </p:spPr>
        <p:txBody>
          <a:bodyPr/>
          <a:lstStyle/>
          <a:p>
            <a:endParaRPr lang="pl-PL" dirty="0"/>
          </a:p>
        </p:txBody>
      </p:sp>
      <p:pic>
        <p:nvPicPr>
          <p:cNvPr id="24" name="Obraz 23">
            <a:extLst>
              <a:ext uri="{FF2B5EF4-FFF2-40B4-BE49-F238E27FC236}">
                <a16:creationId xmlns:a16="http://schemas.microsoft.com/office/drawing/2014/main" id="{ADA3804F-DD27-BCD8-0E3B-1A9CF3D597FD}"/>
              </a:ext>
            </a:extLst>
          </p:cNvPr>
          <p:cNvPicPr>
            <a:picLocks noChangeAspect="1"/>
          </p:cNvPicPr>
          <p:nvPr/>
        </p:nvPicPr>
        <p:blipFill>
          <a:blip r:embed="rId5"/>
          <a:stretch>
            <a:fillRect/>
          </a:stretch>
        </p:blipFill>
        <p:spPr>
          <a:xfrm>
            <a:off x="9206483" y="113592"/>
            <a:ext cx="1658115" cy="64922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496A78"/>
          </a:solidFill>
          <a:ln w="12700">
            <a:solidFill>
              <a:srgbClr val="496A78"/>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3</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KOREKTA</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Relacje z Austro-Węgrami i Niemcami</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3</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496A78"/>
          </a:solidFill>
          <a:ln w="12700">
            <a:solidFill>
              <a:srgbClr val="496A78"/>
            </a:solidFill>
            <a:prstDash val="solid"/>
          </a:ln>
        </p:spPr>
        <p:txBody>
          <a:bodyPr/>
          <a:lstStyle/>
          <a:p>
            <a:endParaRPr lang="pl-PL" dirty="0"/>
          </a:p>
        </p:txBody>
      </p:sp>
      <p:sp>
        <p:nvSpPr>
          <p:cNvPr id="11" name="Shape 9"/>
          <p:cNvSpPr/>
          <p:nvPr/>
        </p:nvSpPr>
        <p:spPr>
          <a:xfrm>
            <a:off x="941832" y="1572768"/>
            <a:ext cx="164592" cy="3566160"/>
          </a:xfrm>
          <a:prstGeom prst="rect">
            <a:avLst/>
          </a:prstGeom>
          <a:solidFill>
            <a:srgbClr val="8E3B3B"/>
          </a:solidFill>
          <a:ln w="12700">
            <a:solidFill>
              <a:srgbClr val="8E3B3B"/>
            </a:solidFill>
            <a:prstDash val="solid"/>
          </a:ln>
        </p:spPr>
        <p:txBody>
          <a:bodyPr/>
          <a:lstStyle/>
          <a:p>
            <a:endParaRPr lang="pl-PL" dirty="0"/>
          </a:p>
        </p:txBody>
      </p:sp>
      <p:sp>
        <p:nvSpPr>
          <p:cNvPr id="12" name="Text 10"/>
          <p:cNvSpPr/>
          <p:nvPr/>
        </p:nvSpPr>
        <p:spPr>
          <a:xfrm>
            <a:off x="1298448" y="1463040"/>
            <a:ext cx="1645920" cy="182880"/>
          </a:xfrm>
          <a:prstGeom prst="rect">
            <a:avLst/>
          </a:prstGeom>
          <a:noFill/>
          <a:ln/>
        </p:spPr>
        <p:txBody>
          <a:bodyPr wrap="square" rtlCol="0" anchor="ctr"/>
          <a:lstStyle/>
          <a:p>
            <a:pPr marL="0" indent="0">
              <a:buNone/>
            </a:pPr>
            <a:r>
              <a:rPr lang="en-US" sz="950" b="1" dirty="0">
                <a:solidFill>
                  <a:srgbClr val="8E3B3B"/>
                </a:solidFill>
                <a:latin typeface="Times New Roman" panose="02020603050405020304" pitchFamily="18" charset="0"/>
                <a:ea typeface="Aptos" pitchFamily="34" charset="-122"/>
                <a:cs typeface="Times New Roman" panose="02020603050405020304" pitchFamily="18" charset="0"/>
              </a:rPr>
              <a:t>WYJAŚNIENIE</a:t>
            </a:r>
            <a:endParaRPr lang="en-US" sz="950" dirty="0">
              <a:latin typeface="Times New Roman" panose="02020603050405020304" pitchFamily="18" charset="0"/>
              <a:cs typeface="Times New Roman" panose="02020603050405020304" pitchFamily="18" charset="0"/>
            </a:endParaRPr>
          </a:p>
        </p:txBody>
      </p:sp>
      <p:sp>
        <p:nvSpPr>
          <p:cNvPr id="13" name="Text 11"/>
          <p:cNvSpPr/>
          <p:nvPr/>
        </p:nvSpPr>
        <p:spPr>
          <a:xfrm>
            <a:off x="1298448" y="1847088"/>
            <a:ext cx="9646920" cy="2176272"/>
          </a:xfrm>
          <a:prstGeom prst="rect">
            <a:avLst/>
          </a:prstGeom>
          <a:noFill/>
          <a:ln/>
        </p:spPr>
        <p:txBody>
          <a:bodyPr wrap="square" lIns="508" tIns="508" rIns="508" bIns="508" rtlCol="0" anchor="ctr"/>
          <a:lstStyle/>
          <a:p>
            <a:pPr marL="0" indent="0">
              <a:lnSpc>
                <a:spcPct val="106000"/>
              </a:lnSpc>
              <a:buNone/>
            </a:pPr>
            <a:r>
              <a:rPr lang="en-US" sz="1996" dirty="0">
                <a:solidFill>
                  <a:srgbClr val="1F1A17"/>
                </a:solidFill>
                <a:latin typeface="Times New Roman" panose="02020603050405020304" pitchFamily="18" charset="0"/>
              </a:rPr>
              <a:t>Deklaracje polityczne mogą wyglądać jak przełom, ale liczy się to, co stoi za nimi: decyzje i realna władza. W sprawie polskiej państwa centralne działały według własnych interesów – i mogły zmienić kurs, gdy sytuacja na froncie się zmieniała. Dlatego ostrożność była rozsądniejsza niż wiara w „sojuszniczą dobrą wolę”.</a:t>
            </a:r>
            <a:endParaRPr lang="en-US" sz="1996" dirty="0">
              <a:latin typeface="Times New Roman" panose="02020603050405020304" pitchFamily="18" charset="0"/>
            </a:endParaRPr>
          </a:p>
        </p:txBody>
      </p:sp>
      <p:sp>
        <p:nvSpPr>
          <p:cNvPr id="14" name="Text 12">
            <a:hlinkClick r:id="rId3" action="ppaction://hlinksldjump"/>
          </p:cNvPr>
          <p:cNvSpPr/>
          <p:nvPr/>
        </p:nvSpPr>
        <p:spPr>
          <a:xfrm>
            <a:off x="3611880" y="4526280"/>
            <a:ext cx="4343400" cy="603504"/>
          </a:xfrm>
          <a:prstGeom prst="roundRect">
            <a:avLst/>
          </a:prstGeom>
          <a:solidFill>
            <a:srgbClr val="496A78"/>
          </a:solidFill>
          <a:ln>
            <a:solidFill>
              <a:srgbClr val="496A78"/>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Wróć do decyzji</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496A78"/>
            </a:solidFill>
            <a:prstDash val="solid"/>
          </a:ln>
        </p:spPr>
        <p:txBody>
          <a:bodyPr/>
          <a:lstStyle/>
          <a:p>
            <a:endParaRPr lang="pl-PL" dirty="0"/>
          </a:p>
        </p:txBody>
      </p:sp>
      <p:pic>
        <p:nvPicPr>
          <p:cNvPr id="15" name="Obraz 14">
            <a:extLst>
              <a:ext uri="{FF2B5EF4-FFF2-40B4-BE49-F238E27FC236}">
                <a16:creationId xmlns:a16="http://schemas.microsoft.com/office/drawing/2014/main" id="{E99A9B7B-80BC-EA4A-B038-0E7A8D403E73}"/>
              </a:ext>
            </a:extLst>
          </p:cNvPr>
          <p:cNvPicPr>
            <a:picLocks noChangeAspect="1"/>
          </p:cNvPicPr>
          <p:nvPr/>
        </p:nvPicPr>
        <p:blipFill>
          <a:blip r:embed="rId4"/>
          <a:stretch>
            <a:fillRect/>
          </a:stretch>
        </p:blipFill>
        <p:spPr>
          <a:xfrm>
            <a:off x="9206483" y="100772"/>
            <a:ext cx="1658115" cy="64922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496A78"/>
          </a:solidFill>
          <a:ln w="12700">
            <a:solidFill>
              <a:srgbClr val="496A78"/>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3</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PODSUMOWANIE</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Relacje z Austro-Węgrami i Niemcami</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3</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496A78"/>
          </a:solidFill>
          <a:ln w="12700">
            <a:solidFill>
              <a:srgbClr val="496A78"/>
            </a:solidFill>
            <a:prstDash val="solid"/>
          </a:ln>
        </p:spPr>
        <p:txBody>
          <a:bodyPr/>
          <a:lstStyle/>
          <a:p>
            <a:endParaRPr lang="pl-PL" dirty="0"/>
          </a:p>
        </p:txBody>
      </p:sp>
      <p:sp>
        <p:nvSpPr>
          <p:cNvPr id="11" name="Text 9"/>
          <p:cNvSpPr/>
          <p:nvPr/>
        </p:nvSpPr>
        <p:spPr>
          <a:xfrm>
            <a:off x="896112" y="1353312"/>
            <a:ext cx="2011680" cy="182880"/>
          </a:xfrm>
          <a:prstGeom prst="rect">
            <a:avLst/>
          </a:prstGeom>
          <a:noFill/>
          <a:ln/>
        </p:spPr>
        <p:txBody>
          <a:bodyPr wrap="square" rtlCol="0" anchor="ctr"/>
          <a:lstStyle/>
          <a:p>
            <a:pPr marL="0" indent="0">
              <a:buNone/>
            </a:pPr>
            <a:r>
              <a:rPr lang="en-US" sz="950" b="1" dirty="0">
                <a:solidFill>
                  <a:srgbClr val="496A78"/>
                </a:solidFill>
                <a:latin typeface="Times New Roman" panose="02020603050405020304" pitchFamily="18" charset="0"/>
                <a:ea typeface="Aptos" pitchFamily="34" charset="-122"/>
                <a:cs typeface="Times New Roman" panose="02020603050405020304" pitchFamily="18" charset="0"/>
              </a:rPr>
              <a:t>ZAMKNIĘCIE SEKTORA</a:t>
            </a:r>
            <a:endParaRPr lang="en-US" sz="950" dirty="0">
              <a:latin typeface="Times New Roman" panose="02020603050405020304" pitchFamily="18" charset="0"/>
              <a:cs typeface="Times New Roman" panose="02020603050405020304" pitchFamily="18" charset="0"/>
            </a:endParaRPr>
          </a:p>
        </p:txBody>
      </p:sp>
      <p:sp>
        <p:nvSpPr>
          <p:cNvPr id="12" name="Shape 10"/>
          <p:cNvSpPr/>
          <p:nvPr/>
        </p:nvSpPr>
        <p:spPr>
          <a:xfrm>
            <a:off x="868680" y="1627632"/>
            <a:ext cx="10460736" cy="2971800"/>
          </a:xfrm>
          <a:prstGeom prst="roundRect">
            <a:avLst>
              <a:gd name="adj" fmla="val 1846"/>
            </a:avLst>
          </a:prstGeom>
          <a:solidFill>
            <a:srgbClr val="EFE7D7"/>
          </a:solidFill>
          <a:ln w="12700">
            <a:solidFill>
              <a:srgbClr val="D7CEBF"/>
            </a:solidFill>
            <a:prstDash val="solid"/>
          </a:ln>
        </p:spPr>
        <p:txBody>
          <a:bodyPr/>
          <a:lstStyle/>
          <a:p>
            <a:endParaRPr lang="pl-PL" dirty="0"/>
          </a:p>
        </p:txBody>
      </p:sp>
      <p:sp>
        <p:nvSpPr>
          <p:cNvPr id="13" name="Text 11"/>
          <p:cNvSpPr/>
          <p:nvPr/>
        </p:nvSpPr>
        <p:spPr>
          <a:xfrm>
            <a:off x="1042416" y="1828800"/>
            <a:ext cx="10104120" cy="2578608"/>
          </a:xfrm>
          <a:prstGeom prst="rect">
            <a:avLst/>
          </a:prstGeom>
          <a:noFill/>
          <a:ln/>
        </p:spPr>
        <p:txBody>
          <a:bodyPr wrap="square" lIns="254" tIns="254" rIns="254" bIns="254" rtlCol="0" anchor="ctr"/>
          <a:lstStyle/>
          <a:p>
            <a:pPr marL="0" indent="0">
              <a:lnSpc>
                <a:spcPct val="108000"/>
              </a:lnSpc>
              <a:buNone/>
            </a:pPr>
            <a:r>
              <a:rPr lang="en-US" sz="2095" dirty="0">
                <a:solidFill>
                  <a:srgbClr val="1F1A17"/>
                </a:solidFill>
                <a:latin typeface="Times New Roman" panose="02020603050405020304" pitchFamily="18" charset="0"/>
              </a:rPr>
              <a:t>Relacje z Austro-Węgrami i Niemcami nie były partnerskie. Sprawa polska pojawiała się wtedy, gdy była użyteczna dla ich planów wojennych. Legiony zyskiwały znaczenie nie dlatego, że były „czyjeś”, lecz dlatego, że potrafiły wejść do gry politycznej mimo nierównego układu sił.</a:t>
            </a:r>
            <a:endParaRPr lang="en-US" sz="2095" dirty="0">
              <a:latin typeface="Times New Roman" panose="02020603050405020304" pitchFamily="18" charset="0"/>
            </a:endParaRPr>
          </a:p>
        </p:txBody>
      </p:sp>
      <p:sp>
        <p:nvSpPr>
          <p:cNvPr id="14" name="Text 12">
            <a:hlinkClick r:id="rId3" action="ppaction://hlinksldjump"/>
          </p:cNvPr>
          <p:cNvSpPr/>
          <p:nvPr/>
        </p:nvSpPr>
        <p:spPr>
          <a:xfrm>
            <a:off x="3776472" y="4919472"/>
            <a:ext cx="3749040" cy="640080"/>
          </a:xfrm>
          <a:prstGeom prst="roundRect">
            <a:avLst/>
          </a:prstGeom>
          <a:solidFill>
            <a:srgbClr val="496A78"/>
          </a:solidFill>
          <a:ln>
            <a:solidFill>
              <a:srgbClr val="496A78"/>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Przejdź do kolejnego sektora</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496A78"/>
            </a:solidFill>
            <a:prstDash val="solid"/>
          </a:ln>
        </p:spPr>
        <p:txBody>
          <a:bodyPr/>
          <a:lstStyle/>
          <a:p>
            <a:endParaRPr lang="pl-PL" dirty="0"/>
          </a:p>
        </p:txBody>
      </p:sp>
      <p:pic>
        <p:nvPicPr>
          <p:cNvPr id="15" name="Obraz 14">
            <a:extLst>
              <a:ext uri="{FF2B5EF4-FFF2-40B4-BE49-F238E27FC236}">
                <a16:creationId xmlns:a16="http://schemas.microsoft.com/office/drawing/2014/main" id="{6BB4C137-C14A-9C49-0F94-44711EDBD30C}"/>
              </a:ext>
            </a:extLst>
          </p:cNvPr>
          <p:cNvPicPr>
            <a:picLocks noChangeAspect="1"/>
          </p:cNvPicPr>
          <p:nvPr/>
        </p:nvPicPr>
        <p:blipFill>
          <a:blip r:embed="rId4"/>
          <a:stretch>
            <a:fillRect/>
          </a:stretch>
        </p:blipFill>
        <p:spPr>
          <a:xfrm>
            <a:off x="9206483" y="155447"/>
            <a:ext cx="1658115" cy="6492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A35B3F"/>
          </a:solidFill>
          <a:ln w="12700">
            <a:solidFill>
              <a:srgbClr val="A35B3F"/>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1</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START</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Mobilizacja i zaplecze społeczne</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1</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A35B3F"/>
          </a:solidFill>
          <a:ln w="12700">
            <a:solidFill>
              <a:srgbClr val="A35B3F"/>
            </a:solidFill>
            <a:prstDash val="solid"/>
          </a:ln>
        </p:spPr>
        <p:txBody>
          <a:bodyPr/>
          <a:lstStyle/>
          <a:p>
            <a:endParaRPr lang="pl-PL" dirty="0"/>
          </a:p>
        </p:txBody>
      </p:sp>
      <p:sp>
        <p:nvSpPr>
          <p:cNvPr id="11" name="Text 9"/>
          <p:cNvSpPr/>
          <p:nvPr/>
        </p:nvSpPr>
        <p:spPr>
          <a:xfrm>
            <a:off x="886968" y="1371600"/>
            <a:ext cx="1280160" cy="182880"/>
          </a:xfrm>
          <a:prstGeom prst="rect">
            <a:avLst/>
          </a:prstGeom>
          <a:noFill/>
          <a:ln/>
        </p:spPr>
        <p:txBody>
          <a:bodyPr wrap="square" rtlCol="0" anchor="ctr"/>
          <a:lstStyle/>
          <a:p>
            <a:pPr marL="0" indent="0">
              <a:buNone/>
            </a:pPr>
            <a:r>
              <a:rPr lang="en-US" sz="950" b="1" dirty="0">
                <a:solidFill>
                  <a:srgbClr val="A35B3F"/>
                </a:solidFill>
                <a:latin typeface="Times New Roman" panose="02020603050405020304" pitchFamily="18" charset="0"/>
                <a:ea typeface="Aptos" pitchFamily="34" charset="-122"/>
                <a:cs typeface="Times New Roman" panose="02020603050405020304" pitchFamily="18" charset="0"/>
              </a:rPr>
              <a:t>SYTUACJA</a:t>
            </a:r>
            <a:endParaRPr lang="en-US" sz="950" dirty="0">
              <a:latin typeface="Times New Roman" panose="02020603050405020304" pitchFamily="18" charset="0"/>
              <a:cs typeface="Times New Roman" panose="02020603050405020304" pitchFamily="18" charset="0"/>
            </a:endParaRPr>
          </a:p>
        </p:txBody>
      </p:sp>
      <p:sp>
        <p:nvSpPr>
          <p:cNvPr id="12" name="Text 10"/>
          <p:cNvSpPr/>
          <p:nvPr/>
        </p:nvSpPr>
        <p:spPr>
          <a:xfrm>
            <a:off x="868680" y="1591056"/>
            <a:ext cx="10460736" cy="1755648"/>
          </a:xfrm>
          <a:prstGeom prst="rect">
            <a:avLst/>
          </a:prstGeom>
          <a:noFill/>
          <a:ln/>
        </p:spPr>
        <p:txBody>
          <a:bodyPr wrap="square" lIns="1016" tIns="1016" rIns="1016" bIns="1016" rtlCol="0" anchor="ctr">
            <a:normAutofit/>
          </a:bodyPr>
          <a:lstStyle/>
          <a:p>
            <a:pPr marL="0" indent="0">
              <a:lnSpc>
                <a:spcPct val="108000"/>
              </a:lnSpc>
              <a:buNone/>
            </a:pPr>
            <a:r>
              <a:rPr lang="en-US" sz="1797" dirty="0">
                <a:solidFill>
                  <a:srgbClr val="1F1A17"/>
                </a:solidFill>
                <a:latin typeface="Times New Roman" panose="02020603050405020304" pitchFamily="18" charset="0"/>
                <a:cs typeface="Times New Roman" panose="02020603050405020304" pitchFamily="18" charset="0"/>
              </a:rPr>
              <a:t>Sierpień 1914 r. Wybuch Wielkiej Wojny stwarza Polakom możliwość podjęcia czynu zbrojnego. Istnieją środowiska strzeleckie i paramilitarne, które od lat przygotowywały się do walki. Poparcie społeczne dla idei legionowej jest zróżnicowane, a warunki polityczne i organizacyjne nakładają istotne ograniczenia. Musisz zdecydować, jak rozpocząć mobilizację, aby stworzyć realnie działającą formację wojskową.</a:t>
            </a:r>
            <a:endParaRPr lang="en-US" sz="1797" dirty="0">
              <a:latin typeface="Times New Roman" panose="02020603050405020304" pitchFamily="18" charset="0"/>
              <a:cs typeface="Times New Roman" panose="02020603050405020304" pitchFamily="18" charset="0"/>
            </a:endParaRPr>
          </a:p>
        </p:txBody>
      </p:sp>
      <p:sp>
        <p:nvSpPr>
          <p:cNvPr id="13" name="Text 11"/>
          <p:cNvSpPr/>
          <p:nvPr/>
        </p:nvSpPr>
        <p:spPr>
          <a:xfrm>
            <a:off x="886968" y="3529584"/>
            <a:ext cx="1828800" cy="182880"/>
          </a:xfrm>
          <a:prstGeom prst="rect">
            <a:avLst/>
          </a:prstGeom>
          <a:noFill/>
          <a:ln/>
        </p:spPr>
        <p:txBody>
          <a:bodyPr wrap="square" rtlCol="0" anchor="ctr"/>
          <a:lstStyle/>
          <a:p>
            <a:pPr marL="0" indent="0">
              <a:buNone/>
            </a:pPr>
            <a:r>
              <a:rPr lang="en-US" sz="950" b="1" dirty="0">
                <a:solidFill>
                  <a:srgbClr val="A35B3F"/>
                </a:solidFill>
                <a:latin typeface="Times New Roman" panose="02020603050405020304" pitchFamily="18" charset="0"/>
                <a:ea typeface="Aptos" pitchFamily="34" charset="-122"/>
                <a:cs typeface="Times New Roman" panose="02020603050405020304" pitchFamily="18" charset="0"/>
              </a:rPr>
              <a:t>PYTANIE DECYZYJNE</a:t>
            </a:r>
            <a:endParaRPr lang="en-US" sz="950" dirty="0">
              <a:latin typeface="Times New Roman" panose="02020603050405020304" pitchFamily="18" charset="0"/>
              <a:cs typeface="Times New Roman" panose="02020603050405020304" pitchFamily="18" charset="0"/>
            </a:endParaRPr>
          </a:p>
        </p:txBody>
      </p:sp>
      <p:sp>
        <p:nvSpPr>
          <p:cNvPr id="14" name="Shape 12"/>
          <p:cNvSpPr/>
          <p:nvPr/>
        </p:nvSpPr>
        <p:spPr>
          <a:xfrm>
            <a:off x="868680" y="3730752"/>
            <a:ext cx="10460736" cy="713232"/>
          </a:xfrm>
          <a:prstGeom prst="roundRect">
            <a:avLst>
              <a:gd name="adj" fmla="val 7692"/>
            </a:avLst>
          </a:prstGeom>
          <a:solidFill>
            <a:srgbClr val="E8DFCF"/>
          </a:solidFill>
          <a:ln w="12700">
            <a:solidFill>
              <a:srgbClr val="A35B3F"/>
            </a:solidFill>
            <a:prstDash val="solid"/>
          </a:ln>
        </p:spPr>
        <p:txBody>
          <a:bodyPr/>
          <a:lstStyle/>
          <a:p>
            <a:endParaRPr lang="pl-PL" dirty="0"/>
          </a:p>
        </p:txBody>
      </p:sp>
      <p:sp>
        <p:nvSpPr>
          <p:cNvPr id="15" name="Text 13"/>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cs typeface="Times New Roman" panose="02020603050405020304" pitchFamily="18" charset="0"/>
              </a:rPr>
              <a:t>Jaką strategię mobilizacji przyjąć na początku wojny?</a:t>
            </a:r>
            <a:endParaRPr lang="en-US" sz="1634" dirty="0">
              <a:latin typeface="Times New Roman" panose="02020603050405020304" pitchFamily="18" charset="0"/>
              <a:cs typeface="Times New Roman" panose="02020603050405020304" pitchFamily="18" charset="0"/>
            </a:endParaRPr>
          </a:p>
        </p:txBody>
      </p:sp>
      <p:sp>
        <p:nvSpPr>
          <p:cNvPr id="16" name="Shape 14">
            <a:hlinkClick r:id="rId3" action="ppaction://hlinksldjump"/>
          </p:cNvPr>
          <p:cNvSpPr/>
          <p:nvPr/>
        </p:nvSpPr>
        <p:spPr>
          <a:xfrm>
            <a:off x="868680" y="4626864"/>
            <a:ext cx="10460736" cy="658368"/>
          </a:xfrm>
          <a:prstGeom prst="roundRect">
            <a:avLst>
              <a:gd name="adj" fmla="val 11111"/>
            </a:avLst>
          </a:prstGeom>
          <a:solidFill>
            <a:srgbClr val="A35B3F"/>
          </a:solidFill>
          <a:ln w="12700">
            <a:solidFill>
              <a:srgbClr val="A35B3F"/>
            </a:solidFill>
            <a:prstDash val="solid"/>
          </a:ln>
        </p:spPr>
        <p:txBody>
          <a:bodyPr/>
          <a:lstStyle/>
          <a:p>
            <a:endParaRPr lang="pl-PL" dirty="0"/>
          </a:p>
        </p:txBody>
      </p:sp>
      <p:sp>
        <p:nvSpPr>
          <p:cNvPr id="17" name="Shape 15">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8" name="Text 16">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A35B3F"/>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19" name="Text 17">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Ogłosić szeroki, masowy werbunek, licząc na entuzjazm społeczny i szybkie zwiększenie liczebności Legionów.</a:t>
            </a:r>
            <a:endParaRPr lang="en-US" sz="1300" dirty="0">
              <a:latin typeface="Times New Roman" panose="02020603050405020304" pitchFamily="18" charset="0"/>
              <a:cs typeface="Times New Roman" panose="02020603050405020304" pitchFamily="18" charset="0"/>
            </a:endParaRPr>
          </a:p>
        </p:txBody>
      </p:sp>
      <p:sp>
        <p:nvSpPr>
          <p:cNvPr id="20" name="Shape 18">
            <a:hlinkClick r:id="rId4" action="ppaction://hlinksldjump"/>
          </p:cNvPr>
          <p:cNvSpPr/>
          <p:nvPr/>
        </p:nvSpPr>
        <p:spPr>
          <a:xfrm>
            <a:off x="868680" y="5413248"/>
            <a:ext cx="10460736" cy="658368"/>
          </a:xfrm>
          <a:prstGeom prst="roundRect">
            <a:avLst>
              <a:gd name="adj" fmla="val 11111"/>
            </a:avLst>
          </a:prstGeom>
          <a:solidFill>
            <a:srgbClr val="A35B3F"/>
          </a:solidFill>
          <a:ln w="12700">
            <a:solidFill>
              <a:srgbClr val="A35B3F"/>
            </a:solidFill>
            <a:prstDash val="solid"/>
          </a:ln>
        </p:spPr>
        <p:txBody>
          <a:bodyPr/>
          <a:lstStyle/>
          <a:p>
            <a:endParaRPr lang="pl-PL" dirty="0"/>
          </a:p>
        </p:txBody>
      </p:sp>
      <p:sp>
        <p:nvSpPr>
          <p:cNvPr id="21" name="Shape 19">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2" name="Text 20">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A35B3F"/>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3" name="Text 21">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Skoncentrować się na sprawdzonych środowiskach strzeleckich i paramilitarnych, nawet kosztem wolniejszego wzrostu liczebności.</a:t>
            </a:r>
            <a:endParaRPr lang="en-US" sz="1300" dirty="0">
              <a:latin typeface="Times New Roman" panose="02020603050405020304" pitchFamily="18" charset="0"/>
              <a:cs typeface="Times New Roman" panose="02020603050405020304" pitchFamily="18" charset="0"/>
            </a:endParaRPr>
          </a:p>
        </p:txBody>
      </p:sp>
      <p:sp>
        <p:nvSpPr>
          <p:cNvPr id="25" name="Text 23"/>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6" name="Shape 24"/>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7" name="Shape 25"/>
          <p:cNvSpPr/>
          <p:nvPr/>
        </p:nvSpPr>
        <p:spPr>
          <a:xfrm>
            <a:off x="11365992" y="6455664"/>
            <a:ext cx="164592" cy="0"/>
          </a:xfrm>
          <a:prstGeom prst="line">
            <a:avLst/>
          </a:prstGeom>
          <a:noFill/>
          <a:ln w="12700">
            <a:solidFill>
              <a:srgbClr val="A35B3F"/>
            </a:solidFill>
            <a:prstDash val="solid"/>
          </a:ln>
        </p:spPr>
        <p:txBody>
          <a:bodyPr/>
          <a:lstStyle/>
          <a:p>
            <a:endParaRPr lang="pl-PL" dirty="0"/>
          </a:p>
        </p:txBody>
      </p:sp>
      <p:pic>
        <p:nvPicPr>
          <p:cNvPr id="24" name="Obraz 23">
            <a:extLst>
              <a:ext uri="{FF2B5EF4-FFF2-40B4-BE49-F238E27FC236}">
                <a16:creationId xmlns:a16="http://schemas.microsoft.com/office/drawing/2014/main" id="{4424C0FC-0259-D0C5-E9D3-2B77AE53BAF9}"/>
              </a:ext>
            </a:extLst>
          </p:cNvPr>
          <p:cNvPicPr>
            <a:picLocks noChangeAspect="1"/>
          </p:cNvPicPr>
          <p:nvPr/>
        </p:nvPicPr>
        <p:blipFill>
          <a:blip r:embed="rId5"/>
          <a:stretch>
            <a:fillRect/>
          </a:stretch>
        </p:blipFill>
        <p:spPr>
          <a:xfrm>
            <a:off x="9268965" y="103882"/>
            <a:ext cx="1658115" cy="64922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68707B"/>
          </a:solidFill>
          <a:ln w="12700">
            <a:solidFill>
              <a:srgbClr val="68707B"/>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4</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START</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Logistyka i realia wojny</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4</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68707B"/>
          </a:solidFill>
          <a:ln w="12700">
            <a:solidFill>
              <a:srgbClr val="68707B"/>
            </a:solidFill>
            <a:prstDash val="solid"/>
          </a:ln>
        </p:spPr>
        <p:txBody>
          <a:bodyPr/>
          <a:lstStyle/>
          <a:p>
            <a:endParaRPr lang="pl-PL" dirty="0"/>
          </a:p>
        </p:txBody>
      </p:sp>
      <p:sp>
        <p:nvSpPr>
          <p:cNvPr id="11" name="Text 9"/>
          <p:cNvSpPr/>
          <p:nvPr/>
        </p:nvSpPr>
        <p:spPr>
          <a:xfrm>
            <a:off x="886968" y="1371600"/>
            <a:ext cx="1280160" cy="182880"/>
          </a:xfrm>
          <a:prstGeom prst="rect">
            <a:avLst/>
          </a:prstGeom>
          <a:noFill/>
          <a:ln/>
        </p:spPr>
        <p:txBody>
          <a:bodyPr wrap="square" rtlCol="0" anchor="ctr"/>
          <a:lstStyle/>
          <a:p>
            <a:pPr marL="0" indent="0">
              <a:buNone/>
            </a:pPr>
            <a:r>
              <a:rPr lang="en-US" sz="950" b="1" dirty="0">
                <a:solidFill>
                  <a:srgbClr val="68707B"/>
                </a:solidFill>
                <a:latin typeface="Times New Roman" panose="02020603050405020304" pitchFamily="18" charset="0"/>
                <a:ea typeface="Aptos" pitchFamily="34" charset="-122"/>
                <a:cs typeface="Times New Roman" panose="02020603050405020304" pitchFamily="18" charset="0"/>
              </a:rPr>
              <a:t>SYTUACJA</a:t>
            </a:r>
            <a:endParaRPr lang="en-US" sz="950" dirty="0">
              <a:latin typeface="Times New Roman" panose="02020603050405020304" pitchFamily="18" charset="0"/>
              <a:cs typeface="Times New Roman" panose="02020603050405020304" pitchFamily="18" charset="0"/>
            </a:endParaRPr>
          </a:p>
        </p:txBody>
      </p:sp>
      <p:sp>
        <p:nvSpPr>
          <p:cNvPr id="12" name="Text 10"/>
          <p:cNvSpPr/>
          <p:nvPr/>
        </p:nvSpPr>
        <p:spPr>
          <a:xfrm>
            <a:off x="868680" y="1591056"/>
            <a:ext cx="10460736" cy="1755648"/>
          </a:xfrm>
          <a:prstGeom prst="rect">
            <a:avLst/>
          </a:prstGeom>
          <a:noFill/>
          <a:ln/>
        </p:spPr>
        <p:txBody>
          <a:bodyPr wrap="square" lIns="1016" tIns="1016" rIns="1016" bIns="1016" rtlCol="0" anchor="ctr">
            <a:normAutofit/>
          </a:bodyPr>
          <a:lstStyle/>
          <a:p>
            <a:pPr marL="0" indent="0">
              <a:lnSpc>
                <a:spcPct val="108000"/>
              </a:lnSpc>
              <a:buNone/>
            </a:pPr>
            <a:r>
              <a:rPr lang="en-US" sz="1797" dirty="0">
                <a:solidFill>
                  <a:srgbClr val="1F1A17"/>
                </a:solidFill>
                <a:latin typeface="Times New Roman" panose="02020603050405020304" pitchFamily="18" charset="0"/>
                <a:cs typeface="Times New Roman" panose="02020603050405020304" pitchFamily="18" charset="0"/>
              </a:rPr>
              <a:t>Legiony Polskie funkcjonują na froncie jako formacja ochotnicza w ramach armii austro-węgierskiej. Ich zaplecze logistyczne jest ograniczone: braki w uzbrojeniu, zróżnicowane umundurowanie, problemy aprowizacyjne i trudne warunki bytowe są codziennością żołnierzy. Warunki te wpływają bezpośrednio na zdolność bojową i morale. Musisz zdecydować, jak traktować problemy logistyczne Legionów Polskich.</a:t>
            </a:r>
            <a:endParaRPr lang="en-US" sz="1797" dirty="0">
              <a:latin typeface="Times New Roman" panose="02020603050405020304" pitchFamily="18" charset="0"/>
              <a:cs typeface="Times New Roman" panose="02020603050405020304" pitchFamily="18" charset="0"/>
            </a:endParaRPr>
          </a:p>
        </p:txBody>
      </p:sp>
      <p:sp>
        <p:nvSpPr>
          <p:cNvPr id="13" name="Text 11"/>
          <p:cNvSpPr/>
          <p:nvPr/>
        </p:nvSpPr>
        <p:spPr>
          <a:xfrm>
            <a:off x="886968" y="3529584"/>
            <a:ext cx="1828800" cy="182880"/>
          </a:xfrm>
          <a:prstGeom prst="rect">
            <a:avLst/>
          </a:prstGeom>
          <a:noFill/>
          <a:ln/>
        </p:spPr>
        <p:txBody>
          <a:bodyPr wrap="square" rtlCol="0" anchor="ctr"/>
          <a:lstStyle/>
          <a:p>
            <a:pPr marL="0" indent="0">
              <a:buNone/>
            </a:pPr>
            <a:r>
              <a:rPr lang="en-US" sz="950" b="1" dirty="0">
                <a:solidFill>
                  <a:srgbClr val="68707B"/>
                </a:solidFill>
                <a:latin typeface="Times New Roman" panose="02020603050405020304" pitchFamily="18" charset="0"/>
                <a:ea typeface="Aptos" pitchFamily="34" charset="-122"/>
                <a:cs typeface="Times New Roman" panose="02020603050405020304" pitchFamily="18" charset="0"/>
              </a:rPr>
              <a:t>PYTANIE DECYZYJNE</a:t>
            </a:r>
            <a:endParaRPr lang="en-US" sz="950" dirty="0">
              <a:latin typeface="Times New Roman" panose="02020603050405020304" pitchFamily="18" charset="0"/>
              <a:cs typeface="Times New Roman" panose="02020603050405020304" pitchFamily="18" charset="0"/>
            </a:endParaRPr>
          </a:p>
        </p:txBody>
      </p:sp>
      <p:sp>
        <p:nvSpPr>
          <p:cNvPr id="14" name="Shape 12"/>
          <p:cNvSpPr/>
          <p:nvPr/>
        </p:nvSpPr>
        <p:spPr>
          <a:xfrm>
            <a:off x="868680" y="3730752"/>
            <a:ext cx="10460736" cy="713232"/>
          </a:xfrm>
          <a:prstGeom prst="roundRect">
            <a:avLst>
              <a:gd name="adj" fmla="val 7692"/>
            </a:avLst>
          </a:prstGeom>
          <a:solidFill>
            <a:srgbClr val="E8DFCF"/>
          </a:solidFill>
          <a:ln w="12700">
            <a:solidFill>
              <a:srgbClr val="68707B"/>
            </a:solidFill>
            <a:prstDash val="solid"/>
          </a:ln>
        </p:spPr>
        <p:txBody>
          <a:bodyPr/>
          <a:lstStyle/>
          <a:p>
            <a:endParaRPr lang="pl-PL" dirty="0"/>
          </a:p>
        </p:txBody>
      </p:sp>
      <p:sp>
        <p:nvSpPr>
          <p:cNvPr id="15" name="Text 13"/>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cs typeface="Times New Roman" panose="02020603050405020304" pitchFamily="18" charset="0"/>
              </a:rPr>
              <a:t>Jak należy podchodzić do kwestii logistyki i zaopatrzenia Legionów Polskich?</a:t>
            </a:r>
            <a:endParaRPr lang="en-US" sz="1634" dirty="0">
              <a:latin typeface="Times New Roman" panose="02020603050405020304" pitchFamily="18" charset="0"/>
              <a:cs typeface="Times New Roman" panose="02020603050405020304" pitchFamily="18" charset="0"/>
            </a:endParaRPr>
          </a:p>
        </p:txBody>
      </p:sp>
      <p:sp>
        <p:nvSpPr>
          <p:cNvPr id="16" name="Shape 14">
            <a:hlinkClick r:id="rId3" action="ppaction://hlinksldjump"/>
          </p:cNvPr>
          <p:cNvSpPr/>
          <p:nvPr/>
        </p:nvSpPr>
        <p:spPr>
          <a:xfrm>
            <a:off x="868680" y="4626864"/>
            <a:ext cx="10460736" cy="658368"/>
          </a:xfrm>
          <a:prstGeom prst="roundRect">
            <a:avLst>
              <a:gd name="adj" fmla="val 11111"/>
            </a:avLst>
          </a:prstGeom>
          <a:solidFill>
            <a:srgbClr val="68707B"/>
          </a:solidFill>
          <a:ln w="12700">
            <a:solidFill>
              <a:srgbClr val="68707B"/>
            </a:solidFill>
            <a:prstDash val="solid"/>
          </a:ln>
        </p:spPr>
        <p:txBody>
          <a:bodyPr/>
          <a:lstStyle/>
          <a:p>
            <a:endParaRPr lang="pl-PL" dirty="0"/>
          </a:p>
        </p:txBody>
      </p:sp>
      <p:sp>
        <p:nvSpPr>
          <p:cNvPr id="17" name="Shape 15">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8" name="Text 16">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68707B"/>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19" name="Text 17">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Traktować je jako problem przejściowy, który ustąpi wraz z dalszym rozwojem wojny i rosnącym znaczeniem Legionów.</a:t>
            </a:r>
            <a:endParaRPr lang="en-US" sz="1300" dirty="0">
              <a:latin typeface="Times New Roman" panose="02020603050405020304" pitchFamily="18" charset="0"/>
              <a:cs typeface="Times New Roman" panose="02020603050405020304" pitchFamily="18" charset="0"/>
            </a:endParaRPr>
          </a:p>
        </p:txBody>
      </p:sp>
      <p:sp>
        <p:nvSpPr>
          <p:cNvPr id="20" name="Shape 18">
            <a:hlinkClick r:id="rId4" action="ppaction://hlinksldjump"/>
          </p:cNvPr>
          <p:cNvSpPr/>
          <p:nvPr/>
        </p:nvSpPr>
        <p:spPr>
          <a:xfrm>
            <a:off x="868680" y="5413248"/>
            <a:ext cx="10460736" cy="658368"/>
          </a:xfrm>
          <a:prstGeom prst="roundRect">
            <a:avLst>
              <a:gd name="adj" fmla="val 11111"/>
            </a:avLst>
          </a:prstGeom>
          <a:solidFill>
            <a:srgbClr val="68707B"/>
          </a:solidFill>
          <a:ln w="12700">
            <a:solidFill>
              <a:srgbClr val="68707B"/>
            </a:solidFill>
            <a:prstDash val="solid"/>
          </a:ln>
        </p:spPr>
        <p:txBody>
          <a:bodyPr/>
          <a:lstStyle/>
          <a:p>
            <a:endParaRPr lang="pl-PL" dirty="0"/>
          </a:p>
        </p:txBody>
      </p:sp>
      <p:sp>
        <p:nvSpPr>
          <p:cNvPr id="21" name="Shape 19">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2" name="Text 20">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68707B"/>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3" name="Text 21">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Uznać je za trwały element funkcjonowania Legionów, wynikający z ich podporządkowania i ograniczonej pozycji w strukturach wojskowych.</a:t>
            </a:r>
            <a:endParaRPr lang="en-US" sz="1300" dirty="0">
              <a:latin typeface="Times New Roman" panose="02020603050405020304" pitchFamily="18" charset="0"/>
              <a:cs typeface="Times New Roman" panose="02020603050405020304" pitchFamily="18" charset="0"/>
            </a:endParaRPr>
          </a:p>
        </p:txBody>
      </p:sp>
      <p:sp>
        <p:nvSpPr>
          <p:cNvPr id="25" name="Text 23"/>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6" name="Shape 24"/>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7" name="Shape 25"/>
          <p:cNvSpPr/>
          <p:nvPr/>
        </p:nvSpPr>
        <p:spPr>
          <a:xfrm>
            <a:off x="11365992" y="6455664"/>
            <a:ext cx="164592" cy="0"/>
          </a:xfrm>
          <a:prstGeom prst="line">
            <a:avLst/>
          </a:prstGeom>
          <a:noFill/>
          <a:ln w="12700">
            <a:solidFill>
              <a:srgbClr val="68707B"/>
            </a:solidFill>
            <a:prstDash val="solid"/>
          </a:ln>
        </p:spPr>
        <p:txBody>
          <a:bodyPr/>
          <a:lstStyle/>
          <a:p>
            <a:endParaRPr lang="pl-PL" dirty="0"/>
          </a:p>
        </p:txBody>
      </p:sp>
      <p:pic>
        <p:nvPicPr>
          <p:cNvPr id="24" name="Obraz 23">
            <a:extLst>
              <a:ext uri="{FF2B5EF4-FFF2-40B4-BE49-F238E27FC236}">
                <a16:creationId xmlns:a16="http://schemas.microsoft.com/office/drawing/2014/main" id="{D9893FFE-B0AC-6832-1C6C-E46DE0B190C7}"/>
              </a:ext>
            </a:extLst>
          </p:cNvPr>
          <p:cNvPicPr>
            <a:picLocks noChangeAspect="1"/>
          </p:cNvPicPr>
          <p:nvPr/>
        </p:nvPicPr>
        <p:blipFill>
          <a:blip r:embed="rId5"/>
          <a:stretch>
            <a:fillRect/>
          </a:stretch>
        </p:blipFill>
        <p:spPr>
          <a:xfrm>
            <a:off x="9268965" y="91439"/>
            <a:ext cx="1658115" cy="64922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68707B"/>
          </a:solidFill>
          <a:ln w="12700">
            <a:solidFill>
              <a:srgbClr val="68707B"/>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4</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PYTANIE KORYGUJĄCE</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Logistyka i realia wojny</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4</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68707B"/>
          </a:solidFill>
          <a:ln w="12700">
            <a:solidFill>
              <a:srgbClr val="68707B"/>
            </a:solidFill>
            <a:prstDash val="solid"/>
          </a:ln>
        </p:spPr>
        <p:txBody>
          <a:bodyPr/>
          <a:lstStyle/>
          <a:p>
            <a:endParaRPr lang="pl-PL" dirty="0"/>
          </a:p>
        </p:txBody>
      </p:sp>
      <p:sp>
        <p:nvSpPr>
          <p:cNvPr id="11" name="Text 9"/>
          <p:cNvSpPr/>
          <p:nvPr/>
        </p:nvSpPr>
        <p:spPr>
          <a:xfrm>
            <a:off x="886968" y="1371600"/>
            <a:ext cx="1828800" cy="182880"/>
          </a:xfrm>
          <a:prstGeom prst="rect">
            <a:avLst/>
          </a:prstGeom>
          <a:noFill/>
          <a:ln/>
        </p:spPr>
        <p:txBody>
          <a:bodyPr wrap="square" rtlCol="0" anchor="ctr"/>
          <a:lstStyle/>
          <a:p>
            <a:pPr marL="0" indent="0">
              <a:buNone/>
            </a:pPr>
            <a:r>
              <a:rPr lang="en-US" sz="950" b="1" dirty="0">
                <a:solidFill>
                  <a:srgbClr val="68707B"/>
                </a:solidFill>
                <a:latin typeface="Times New Roman" panose="02020603050405020304" pitchFamily="18" charset="0"/>
                <a:ea typeface="Aptos" pitchFamily="34" charset="-122"/>
                <a:cs typeface="Times New Roman" panose="02020603050405020304" pitchFamily="18" charset="0"/>
              </a:rPr>
              <a:t>KOREKTA ŚCIEŻKI</a:t>
            </a:r>
            <a:endParaRPr lang="en-US" sz="950" dirty="0">
              <a:latin typeface="Times New Roman" panose="02020603050405020304" pitchFamily="18" charset="0"/>
              <a:cs typeface="Times New Roman" panose="02020603050405020304" pitchFamily="18" charset="0"/>
            </a:endParaRPr>
          </a:p>
        </p:txBody>
      </p:sp>
      <p:sp>
        <p:nvSpPr>
          <p:cNvPr id="12" name="Shape 10"/>
          <p:cNvSpPr/>
          <p:nvPr/>
        </p:nvSpPr>
        <p:spPr>
          <a:xfrm>
            <a:off x="868680" y="1591056"/>
            <a:ext cx="10460736" cy="1755648"/>
          </a:xfrm>
          <a:prstGeom prst="roundRect">
            <a:avLst>
              <a:gd name="adj" fmla="val 3125"/>
            </a:avLst>
          </a:prstGeom>
          <a:solidFill>
            <a:srgbClr val="EFE7D7"/>
          </a:solidFill>
          <a:ln w="12700">
            <a:solidFill>
              <a:srgbClr val="D7CEBF"/>
            </a:solidFill>
            <a:prstDash val="solid"/>
          </a:ln>
        </p:spPr>
        <p:txBody>
          <a:bodyPr/>
          <a:lstStyle/>
          <a:p>
            <a:endParaRPr lang="pl-PL" dirty="0"/>
          </a:p>
        </p:txBody>
      </p:sp>
      <p:sp>
        <p:nvSpPr>
          <p:cNvPr id="13" name="Text 11"/>
          <p:cNvSpPr/>
          <p:nvPr/>
        </p:nvSpPr>
        <p:spPr>
          <a:xfrm>
            <a:off x="1078992" y="1965960"/>
            <a:ext cx="10040112" cy="841248"/>
          </a:xfrm>
          <a:prstGeom prst="rect">
            <a:avLst/>
          </a:prstGeom>
          <a:noFill/>
          <a:ln/>
        </p:spPr>
        <p:txBody>
          <a:bodyPr wrap="square" lIns="254" tIns="254" rIns="254" bIns="254" rtlCol="0" anchor="ctr"/>
          <a:lstStyle/>
          <a:p>
            <a:pPr marL="0" indent="0" algn="ctr">
              <a:buNone/>
            </a:pPr>
            <a:r>
              <a:rPr lang="en-US" sz="1797" dirty="0">
                <a:solidFill>
                  <a:srgbClr val="1F1A17"/>
                </a:solidFill>
                <a:latin typeface="Times New Roman" panose="02020603050405020304" pitchFamily="18" charset="0"/>
                <a:cs typeface="Times New Roman" panose="02020603050405020304" pitchFamily="18" charset="0"/>
              </a:rPr>
              <a:t>Ten ekran uruchamia się tylko po błędnym wyborze w poprzedniej decyzji. Odpowiedz poprawnie, aby wrócić do właściwej ścieżki sektora.</a:t>
            </a:r>
            <a:endParaRPr lang="en-US" sz="1797" dirty="0">
              <a:latin typeface="Times New Roman" panose="02020603050405020304" pitchFamily="18" charset="0"/>
              <a:cs typeface="Times New Roman" panose="02020603050405020304" pitchFamily="18" charset="0"/>
            </a:endParaRPr>
          </a:p>
        </p:txBody>
      </p:sp>
      <p:sp>
        <p:nvSpPr>
          <p:cNvPr id="14" name="Text 12"/>
          <p:cNvSpPr/>
          <p:nvPr/>
        </p:nvSpPr>
        <p:spPr>
          <a:xfrm>
            <a:off x="886968" y="3529584"/>
            <a:ext cx="1920240" cy="182880"/>
          </a:xfrm>
          <a:prstGeom prst="rect">
            <a:avLst/>
          </a:prstGeom>
          <a:noFill/>
          <a:ln/>
        </p:spPr>
        <p:txBody>
          <a:bodyPr wrap="square" rtlCol="0" anchor="ctr"/>
          <a:lstStyle/>
          <a:p>
            <a:pPr marL="0" indent="0">
              <a:buNone/>
            </a:pPr>
            <a:r>
              <a:rPr lang="en-US" sz="950" b="1" dirty="0">
                <a:solidFill>
                  <a:srgbClr val="68707B"/>
                </a:solidFill>
                <a:latin typeface="Times New Roman" panose="02020603050405020304" pitchFamily="18" charset="0"/>
                <a:ea typeface="Aptos" pitchFamily="34" charset="-122"/>
                <a:cs typeface="Times New Roman" panose="02020603050405020304" pitchFamily="18" charset="0"/>
              </a:rPr>
              <a:t>PYTANIE KORYGUJĄCE</a:t>
            </a:r>
            <a:endParaRPr lang="en-US" sz="950" dirty="0">
              <a:latin typeface="Times New Roman" panose="02020603050405020304" pitchFamily="18" charset="0"/>
              <a:cs typeface="Times New Roman" panose="02020603050405020304" pitchFamily="18" charset="0"/>
            </a:endParaRPr>
          </a:p>
        </p:txBody>
      </p:sp>
      <p:sp>
        <p:nvSpPr>
          <p:cNvPr id="15" name="Shape 13"/>
          <p:cNvSpPr/>
          <p:nvPr/>
        </p:nvSpPr>
        <p:spPr>
          <a:xfrm>
            <a:off x="868680" y="3730752"/>
            <a:ext cx="10460736" cy="713232"/>
          </a:xfrm>
          <a:prstGeom prst="roundRect">
            <a:avLst>
              <a:gd name="adj" fmla="val 7692"/>
            </a:avLst>
          </a:prstGeom>
          <a:solidFill>
            <a:srgbClr val="E8DFCF"/>
          </a:solidFill>
          <a:ln w="12700">
            <a:solidFill>
              <a:srgbClr val="68707B"/>
            </a:solidFill>
            <a:prstDash val="solid"/>
          </a:ln>
        </p:spPr>
        <p:txBody>
          <a:bodyPr/>
          <a:lstStyle/>
          <a:p>
            <a:endParaRPr lang="pl-PL" dirty="0"/>
          </a:p>
        </p:txBody>
      </p:sp>
      <p:sp>
        <p:nvSpPr>
          <p:cNvPr id="16" name="Text 14"/>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00" b="1" dirty="0">
                <a:solidFill>
                  <a:srgbClr val="1F1A17"/>
                </a:solidFill>
                <a:latin typeface="Times New Roman" panose="02020603050405020304" pitchFamily="18" charset="0"/>
                <a:cs typeface="Times New Roman" panose="02020603050405020304" pitchFamily="18" charset="0"/>
              </a:rPr>
              <a:t>Dlaczego problemy logistyczne Legionów Polskich nie zostały systemowo rozwiązane w trakcie wojny?</a:t>
            </a:r>
            <a:endParaRPr lang="en-US" sz="1600" dirty="0">
              <a:latin typeface="Times New Roman" panose="02020603050405020304" pitchFamily="18" charset="0"/>
              <a:cs typeface="Times New Roman" panose="02020603050405020304" pitchFamily="18" charset="0"/>
            </a:endParaRPr>
          </a:p>
        </p:txBody>
      </p:sp>
      <p:sp>
        <p:nvSpPr>
          <p:cNvPr id="17" name="Shape 15">
            <a:hlinkClick r:id="rId3" action="ppaction://hlinksldjump"/>
          </p:cNvPr>
          <p:cNvSpPr/>
          <p:nvPr/>
        </p:nvSpPr>
        <p:spPr>
          <a:xfrm>
            <a:off x="868680" y="4626864"/>
            <a:ext cx="10460736" cy="658368"/>
          </a:xfrm>
          <a:prstGeom prst="roundRect">
            <a:avLst>
              <a:gd name="adj" fmla="val 11111"/>
            </a:avLst>
          </a:prstGeom>
          <a:solidFill>
            <a:srgbClr val="68707B"/>
          </a:solidFill>
          <a:ln w="12700">
            <a:solidFill>
              <a:srgbClr val="68707B"/>
            </a:solidFill>
            <a:prstDash val="solid"/>
          </a:ln>
        </p:spPr>
        <p:txBody>
          <a:bodyPr/>
          <a:lstStyle/>
          <a:p>
            <a:endParaRPr lang="pl-PL" dirty="0"/>
          </a:p>
        </p:txBody>
      </p:sp>
      <p:sp>
        <p:nvSpPr>
          <p:cNvPr id="18" name="Shape 16">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9" name="Text 17">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68707B"/>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20" name="Text 18">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Brak odpowiedniego doświadczenia organizacyjnego po stronie dowództwa Legionów.</a:t>
            </a:r>
            <a:endParaRPr lang="en-US" sz="1300" dirty="0">
              <a:latin typeface="Times New Roman" panose="02020603050405020304" pitchFamily="18" charset="0"/>
              <a:cs typeface="Times New Roman" panose="02020603050405020304" pitchFamily="18" charset="0"/>
            </a:endParaRPr>
          </a:p>
        </p:txBody>
      </p:sp>
      <p:sp>
        <p:nvSpPr>
          <p:cNvPr id="21" name="Shape 19">
            <a:hlinkClick r:id="rId4" action="ppaction://hlinksldjump"/>
          </p:cNvPr>
          <p:cNvSpPr/>
          <p:nvPr/>
        </p:nvSpPr>
        <p:spPr>
          <a:xfrm>
            <a:off x="868680" y="5413248"/>
            <a:ext cx="10460736" cy="658368"/>
          </a:xfrm>
          <a:prstGeom prst="roundRect">
            <a:avLst>
              <a:gd name="adj" fmla="val 11111"/>
            </a:avLst>
          </a:prstGeom>
          <a:solidFill>
            <a:srgbClr val="68707B"/>
          </a:solidFill>
          <a:ln w="12700">
            <a:solidFill>
              <a:srgbClr val="68707B"/>
            </a:solidFill>
            <a:prstDash val="solid"/>
          </a:ln>
        </p:spPr>
        <p:txBody>
          <a:bodyPr/>
          <a:lstStyle/>
          <a:p>
            <a:endParaRPr lang="pl-PL" dirty="0"/>
          </a:p>
        </p:txBody>
      </p:sp>
      <p:sp>
        <p:nvSpPr>
          <p:cNvPr id="22" name="Shape 20">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3" name="Text 21">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68707B"/>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4" name="Text 22">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Drugorzędne znaczenie Legionów Polskich w planach operacyjnych i zaopatrzeniowych państw centralnych.</a:t>
            </a:r>
            <a:endParaRPr lang="en-US" sz="1300" dirty="0">
              <a:latin typeface="Times New Roman" panose="02020603050405020304" pitchFamily="18" charset="0"/>
              <a:cs typeface="Times New Roman" panose="02020603050405020304" pitchFamily="18" charset="0"/>
            </a:endParaRPr>
          </a:p>
        </p:txBody>
      </p:sp>
      <p:sp>
        <p:nvSpPr>
          <p:cNvPr id="26" name="Text 2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7" name="Shape 2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8" name="Shape 26"/>
          <p:cNvSpPr/>
          <p:nvPr/>
        </p:nvSpPr>
        <p:spPr>
          <a:xfrm>
            <a:off x="11365992" y="6455664"/>
            <a:ext cx="164592" cy="0"/>
          </a:xfrm>
          <a:prstGeom prst="line">
            <a:avLst/>
          </a:prstGeom>
          <a:noFill/>
          <a:ln w="12700">
            <a:solidFill>
              <a:srgbClr val="68707B"/>
            </a:solidFill>
            <a:prstDash val="solid"/>
          </a:ln>
        </p:spPr>
        <p:txBody>
          <a:bodyPr/>
          <a:lstStyle/>
          <a:p>
            <a:endParaRPr lang="pl-PL" dirty="0"/>
          </a:p>
        </p:txBody>
      </p:sp>
      <p:pic>
        <p:nvPicPr>
          <p:cNvPr id="25" name="Obraz 24">
            <a:extLst>
              <a:ext uri="{FF2B5EF4-FFF2-40B4-BE49-F238E27FC236}">
                <a16:creationId xmlns:a16="http://schemas.microsoft.com/office/drawing/2014/main" id="{BC82B2DD-58EC-ED39-8BB2-3C93345E069B}"/>
              </a:ext>
            </a:extLst>
          </p:cNvPr>
          <p:cNvPicPr>
            <a:picLocks noChangeAspect="1"/>
          </p:cNvPicPr>
          <p:nvPr/>
        </p:nvPicPr>
        <p:blipFill>
          <a:blip r:embed="rId5"/>
          <a:stretch>
            <a:fillRect/>
          </a:stretch>
        </p:blipFill>
        <p:spPr>
          <a:xfrm>
            <a:off x="9165476" y="109727"/>
            <a:ext cx="1658115" cy="64922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68707B"/>
          </a:solidFill>
          <a:ln w="12700">
            <a:solidFill>
              <a:srgbClr val="68707B"/>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4</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KOREKTA</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Logistyka i realia wojny</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4</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68707B"/>
          </a:solidFill>
          <a:ln w="12700">
            <a:solidFill>
              <a:srgbClr val="68707B"/>
            </a:solidFill>
            <a:prstDash val="solid"/>
          </a:ln>
        </p:spPr>
        <p:txBody>
          <a:bodyPr/>
          <a:lstStyle/>
          <a:p>
            <a:endParaRPr lang="pl-PL" dirty="0"/>
          </a:p>
        </p:txBody>
      </p:sp>
      <p:sp>
        <p:nvSpPr>
          <p:cNvPr id="11" name="Shape 9"/>
          <p:cNvSpPr/>
          <p:nvPr/>
        </p:nvSpPr>
        <p:spPr>
          <a:xfrm>
            <a:off x="941832" y="1572768"/>
            <a:ext cx="164592" cy="3566160"/>
          </a:xfrm>
          <a:prstGeom prst="rect">
            <a:avLst/>
          </a:prstGeom>
          <a:solidFill>
            <a:srgbClr val="8E3B3B"/>
          </a:solidFill>
          <a:ln w="12700">
            <a:solidFill>
              <a:srgbClr val="8E3B3B"/>
            </a:solidFill>
            <a:prstDash val="solid"/>
          </a:ln>
        </p:spPr>
        <p:txBody>
          <a:bodyPr/>
          <a:lstStyle/>
          <a:p>
            <a:endParaRPr lang="pl-PL" dirty="0"/>
          </a:p>
        </p:txBody>
      </p:sp>
      <p:sp>
        <p:nvSpPr>
          <p:cNvPr id="12" name="Text 10"/>
          <p:cNvSpPr/>
          <p:nvPr/>
        </p:nvSpPr>
        <p:spPr>
          <a:xfrm>
            <a:off x="1298448" y="1463040"/>
            <a:ext cx="1645920" cy="182880"/>
          </a:xfrm>
          <a:prstGeom prst="rect">
            <a:avLst/>
          </a:prstGeom>
          <a:noFill/>
          <a:ln/>
        </p:spPr>
        <p:txBody>
          <a:bodyPr wrap="square" rtlCol="0" anchor="ctr"/>
          <a:lstStyle/>
          <a:p>
            <a:pPr marL="0" indent="0">
              <a:buNone/>
            </a:pPr>
            <a:r>
              <a:rPr lang="en-US" sz="950" b="1" dirty="0">
                <a:solidFill>
                  <a:srgbClr val="8E3B3B"/>
                </a:solidFill>
                <a:latin typeface="Times New Roman" panose="02020603050405020304" pitchFamily="18" charset="0"/>
                <a:ea typeface="Aptos" pitchFamily="34" charset="-122"/>
                <a:cs typeface="Times New Roman" panose="02020603050405020304" pitchFamily="18" charset="0"/>
              </a:rPr>
              <a:t>WYJAŚNIENIE</a:t>
            </a:r>
            <a:endParaRPr lang="en-US" sz="950" dirty="0">
              <a:latin typeface="Times New Roman" panose="02020603050405020304" pitchFamily="18" charset="0"/>
              <a:cs typeface="Times New Roman" panose="02020603050405020304" pitchFamily="18" charset="0"/>
            </a:endParaRPr>
          </a:p>
        </p:txBody>
      </p:sp>
      <p:sp>
        <p:nvSpPr>
          <p:cNvPr id="13" name="Text 11"/>
          <p:cNvSpPr/>
          <p:nvPr/>
        </p:nvSpPr>
        <p:spPr>
          <a:xfrm>
            <a:off x="1298448" y="1847088"/>
            <a:ext cx="9646920" cy="2176272"/>
          </a:xfrm>
          <a:prstGeom prst="rect">
            <a:avLst/>
          </a:prstGeom>
          <a:noFill/>
          <a:ln/>
        </p:spPr>
        <p:txBody>
          <a:bodyPr wrap="square" lIns="508" tIns="508" rIns="508" bIns="508" rtlCol="0" anchor="ctr"/>
          <a:lstStyle/>
          <a:p>
            <a:pPr marL="0" indent="0">
              <a:lnSpc>
                <a:spcPct val="106000"/>
              </a:lnSpc>
              <a:buNone/>
            </a:pPr>
            <a:r>
              <a:rPr lang="en-US" sz="1996" dirty="0">
                <a:solidFill>
                  <a:srgbClr val="1F1A17"/>
                </a:solidFill>
                <a:latin typeface="Times New Roman" panose="02020603050405020304" pitchFamily="18" charset="0"/>
              </a:rPr>
              <a:t>Braki w wyposażeniu nie wynikały z braku doświadczenia i nie wynikały również z „nieudolności”. Legiony nie były dla państw centralnych priorytetem: najpierw zaopatrywano własne armie, a dopiero potem formacje ochotnicze. Dlatego trudne warunki były częścią codzienności, a nie „chwilową wpadką”.</a:t>
            </a:r>
            <a:endParaRPr lang="en-US" sz="1996" dirty="0">
              <a:latin typeface="Times New Roman" panose="02020603050405020304" pitchFamily="18" charset="0"/>
            </a:endParaRPr>
          </a:p>
        </p:txBody>
      </p:sp>
      <p:sp>
        <p:nvSpPr>
          <p:cNvPr id="14" name="Text 12">
            <a:hlinkClick r:id="rId3" action="ppaction://hlinksldjump"/>
          </p:cNvPr>
          <p:cNvSpPr/>
          <p:nvPr/>
        </p:nvSpPr>
        <p:spPr>
          <a:xfrm>
            <a:off x="3611880" y="4526280"/>
            <a:ext cx="4343400" cy="603504"/>
          </a:xfrm>
          <a:prstGeom prst="roundRect">
            <a:avLst/>
          </a:prstGeom>
          <a:solidFill>
            <a:srgbClr val="68707B"/>
          </a:solidFill>
          <a:ln>
            <a:solidFill>
              <a:srgbClr val="68707B"/>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Spróbuj ponownie</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68707B"/>
            </a:solidFill>
            <a:prstDash val="solid"/>
          </a:ln>
        </p:spPr>
        <p:txBody>
          <a:bodyPr/>
          <a:lstStyle/>
          <a:p>
            <a:endParaRPr lang="pl-PL" dirty="0"/>
          </a:p>
        </p:txBody>
      </p:sp>
      <p:pic>
        <p:nvPicPr>
          <p:cNvPr id="15" name="Obraz 14">
            <a:extLst>
              <a:ext uri="{FF2B5EF4-FFF2-40B4-BE49-F238E27FC236}">
                <a16:creationId xmlns:a16="http://schemas.microsoft.com/office/drawing/2014/main" id="{B5C0A19B-DEA7-50C1-023D-19E419F0BFEF}"/>
              </a:ext>
            </a:extLst>
          </p:cNvPr>
          <p:cNvPicPr>
            <a:picLocks noChangeAspect="1"/>
          </p:cNvPicPr>
          <p:nvPr/>
        </p:nvPicPr>
        <p:blipFill>
          <a:blip r:embed="rId4"/>
          <a:stretch>
            <a:fillRect/>
          </a:stretch>
        </p:blipFill>
        <p:spPr>
          <a:xfrm>
            <a:off x="9094726" y="125375"/>
            <a:ext cx="1658115" cy="64922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68707B"/>
          </a:solidFill>
          <a:ln w="12700">
            <a:solidFill>
              <a:srgbClr val="68707B"/>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4</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ETAP 2</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Logistyka i realia wojny</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4</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68707B"/>
          </a:solidFill>
          <a:ln w="12700">
            <a:solidFill>
              <a:srgbClr val="68707B"/>
            </a:solidFill>
            <a:prstDash val="solid"/>
          </a:ln>
        </p:spPr>
        <p:txBody>
          <a:bodyPr/>
          <a:lstStyle/>
          <a:p>
            <a:endParaRPr lang="pl-PL" dirty="0"/>
          </a:p>
        </p:txBody>
      </p:sp>
      <p:sp>
        <p:nvSpPr>
          <p:cNvPr id="11" name="Text 9"/>
          <p:cNvSpPr/>
          <p:nvPr/>
        </p:nvSpPr>
        <p:spPr>
          <a:xfrm>
            <a:off x="886968" y="1371600"/>
            <a:ext cx="1280160" cy="182880"/>
          </a:xfrm>
          <a:prstGeom prst="rect">
            <a:avLst/>
          </a:prstGeom>
          <a:noFill/>
          <a:ln/>
        </p:spPr>
        <p:txBody>
          <a:bodyPr wrap="square" rtlCol="0" anchor="ctr"/>
          <a:lstStyle/>
          <a:p>
            <a:pPr marL="0" indent="0">
              <a:buNone/>
            </a:pPr>
            <a:r>
              <a:rPr lang="en-US" sz="950" b="1" dirty="0">
                <a:solidFill>
                  <a:srgbClr val="68707B"/>
                </a:solidFill>
                <a:latin typeface="Times New Roman" panose="02020603050405020304" pitchFamily="18" charset="0"/>
                <a:ea typeface="Aptos" pitchFamily="34" charset="-122"/>
                <a:cs typeface="Times New Roman" panose="02020603050405020304" pitchFamily="18" charset="0"/>
              </a:rPr>
              <a:t>SYTUACJA</a:t>
            </a:r>
            <a:endParaRPr lang="en-US" sz="950" dirty="0">
              <a:latin typeface="Times New Roman" panose="02020603050405020304" pitchFamily="18" charset="0"/>
              <a:cs typeface="Times New Roman" panose="02020603050405020304" pitchFamily="18" charset="0"/>
            </a:endParaRPr>
          </a:p>
        </p:txBody>
      </p:sp>
      <p:sp>
        <p:nvSpPr>
          <p:cNvPr id="12" name="Text 10"/>
          <p:cNvSpPr/>
          <p:nvPr/>
        </p:nvSpPr>
        <p:spPr>
          <a:xfrm>
            <a:off x="868680" y="1591056"/>
            <a:ext cx="10460736" cy="1755648"/>
          </a:xfrm>
          <a:prstGeom prst="rect">
            <a:avLst/>
          </a:prstGeom>
          <a:noFill/>
          <a:ln/>
        </p:spPr>
        <p:txBody>
          <a:bodyPr wrap="square" lIns="1016" tIns="1016" rIns="1016" bIns="1016" rtlCol="0" anchor="ctr">
            <a:normAutofit/>
          </a:bodyPr>
          <a:lstStyle/>
          <a:p>
            <a:pPr marL="0" indent="0">
              <a:lnSpc>
                <a:spcPct val="108000"/>
              </a:lnSpc>
              <a:buNone/>
            </a:pPr>
            <a:r>
              <a:rPr lang="en-US" sz="1797" dirty="0">
                <a:solidFill>
                  <a:srgbClr val="1F1A17"/>
                </a:solidFill>
                <a:latin typeface="Times New Roman" panose="02020603050405020304" pitchFamily="18" charset="0"/>
              </a:rPr>
              <a:t>Trudne warunki bytowe, braki w wyposażeniu i zmęczenie frontowe stają się codziennością legionistów. Mimo to formacja utrzymuje zdolność bojową i spójność wewnętrzną, opierając się na dyscyplinie, motywacji ideowej i autorytecie dowódców.</a:t>
            </a:r>
            <a:endParaRPr lang="en-US" sz="1797" dirty="0">
              <a:latin typeface="Times New Roman" panose="02020603050405020304" pitchFamily="18" charset="0"/>
            </a:endParaRPr>
          </a:p>
        </p:txBody>
      </p:sp>
      <p:sp>
        <p:nvSpPr>
          <p:cNvPr id="13" name="Text 11"/>
          <p:cNvSpPr/>
          <p:nvPr/>
        </p:nvSpPr>
        <p:spPr>
          <a:xfrm>
            <a:off x="886968" y="3529584"/>
            <a:ext cx="1828800" cy="182880"/>
          </a:xfrm>
          <a:prstGeom prst="rect">
            <a:avLst/>
          </a:prstGeom>
          <a:noFill/>
          <a:ln/>
        </p:spPr>
        <p:txBody>
          <a:bodyPr wrap="square" rtlCol="0" anchor="ctr"/>
          <a:lstStyle/>
          <a:p>
            <a:pPr marL="0" indent="0">
              <a:buNone/>
            </a:pPr>
            <a:r>
              <a:rPr lang="en-US" sz="950" b="1" dirty="0">
                <a:solidFill>
                  <a:srgbClr val="68707B"/>
                </a:solidFill>
                <a:latin typeface="Times New Roman" panose="02020603050405020304" pitchFamily="18" charset="0"/>
                <a:ea typeface="Aptos" pitchFamily="34" charset="-122"/>
                <a:cs typeface="Times New Roman" panose="02020603050405020304" pitchFamily="18" charset="0"/>
              </a:rPr>
              <a:t>PYTANIE DECYZYJNE</a:t>
            </a:r>
            <a:endParaRPr lang="en-US" sz="950" dirty="0">
              <a:latin typeface="Times New Roman" panose="02020603050405020304" pitchFamily="18" charset="0"/>
              <a:cs typeface="Times New Roman" panose="02020603050405020304" pitchFamily="18" charset="0"/>
            </a:endParaRPr>
          </a:p>
        </p:txBody>
      </p:sp>
      <p:sp>
        <p:nvSpPr>
          <p:cNvPr id="14" name="Shape 12"/>
          <p:cNvSpPr/>
          <p:nvPr/>
        </p:nvSpPr>
        <p:spPr>
          <a:xfrm>
            <a:off x="868680" y="3730752"/>
            <a:ext cx="10460736" cy="713232"/>
          </a:xfrm>
          <a:prstGeom prst="roundRect">
            <a:avLst>
              <a:gd name="adj" fmla="val 7692"/>
            </a:avLst>
          </a:prstGeom>
          <a:solidFill>
            <a:srgbClr val="E8DFCF"/>
          </a:solidFill>
          <a:ln w="12700">
            <a:solidFill>
              <a:srgbClr val="68707B"/>
            </a:solidFill>
            <a:prstDash val="solid"/>
          </a:ln>
        </p:spPr>
        <p:txBody>
          <a:bodyPr/>
          <a:lstStyle/>
          <a:p>
            <a:endParaRPr lang="pl-PL" dirty="0"/>
          </a:p>
        </p:txBody>
      </p:sp>
      <p:sp>
        <p:nvSpPr>
          <p:cNvPr id="15" name="Text 13"/>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rPr>
              <a:t>Jaką strategię utrzymania zdolności bojowej należy przyjąć w tych warunkach?</a:t>
            </a:r>
            <a:endParaRPr lang="en-US" sz="1634" dirty="0">
              <a:latin typeface="Times New Roman" panose="02020603050405020304" pitchFamily="18" charset="0"/>
            </a:endParaRPr>
          </a:p>
        </p:txBody>
      </p:sp>
      <p:sp>
        <p:nvSpPr>
          <p:cNvPr id="16" name="Shape 14">
            <a:hlinkClick r:id="rId3" action="ppaction://hlinksldjump"/>
          </p:cNvPr>
          <p:cNvSpPr/>
          <p:nvPr/>
        </p:nvSpPr>
        <p:spPr>
          <a:xfrm>
            <a:off x="868680" y="4626864"/>
            <a:ext cx="10460736" cy="658368"/>
          </a:xfrm>
          <a:prstGeom prst="roundRect">
            <a:avLst>
              <a:gd name="adj" fmla="val 11111"/>
            </a:avLst>
          </a:prstGeom>
          <a:solidFill>
            <a:srgbClr val="68707B"/>
          </a:solidFill>
          <a:ln w="12700">
            <a:solidFill>
              <a:srgbClr val="68707B"/>
            </a:solidFill>
            <a:prstDash val="solid"/>
          </a:ln>
        </p:spPr>
        <p:txBody>
          <a:bodyPr/>
          <a:lstStyle/>
          <a:p>
            <a:endParaRPr lang="pl-PL" dirty="0"/>
          </a:p>
        </p:txBody>
      </p:sp>
      <p:sp>
        <p:nvSpPr>
          <p:cNvPr id="17" name="Shape 15">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8" name="Text 16">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68707B"/>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19" name="Text 17">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Skupić się na poprawie warunków materialnych jako podstawowym czynniku utrzymania morale.</a:t>
            </a:r>
            <a:endParaRPr lang="en-US" sz="1300" dirty="0">
              <a:latin typeface="Times New Roman" panose="02020603050405020304" pitchFamily="18" charset="0"/>
            </a:endParaRPr>
          </a:p>
        </p:txBody>
      </p:sp>
      <p:sp>
        <p:nvSpPr>
          <p:cNvPr id="20" name="Shape 18">
            <a:hlinkClick r:id="rId4" action="ppaction://hlinksldjump"/>
          </p:cNvPr>
          <p:cNvSpPr/>
          <p:nvPr/>
        </p:nvSpPr>
        <p:spPr>
          <a:xfrm>
            <a:off x="868680" y="5413248"/>
            <a:ext cx="10460736" cy="658368"/>
          </a:xfrm>
          <a:prstGeom prst="roundRect">
            <a:avLst>
              <a:gd name="adj" fmla="val 11111"/>
            </a:avLst>
          </a:prstGeom>
          <a:solidFill>
            <a:srgbClr val="68707B"/>
          </a:solidFill>
          <a:ln w="12700">
            <a:solidFill>
              <a:srgbClr val="68707B"/>
            </a:solidFill>
            <a:prstDash val="solid"/>
          </a:ln>
        </p:spPr>
        <p:txBody>
          <a:bodyPr/>
          <a:lstStyle/>
          <a:p>
            <a:endParaRPr lang="pl-PL" dirty="0"/>
          </a:p>
        </p:txBody>
      </p:sp>
      <p:sp>
        <p:nvSpPr>
          <p:cNvPr id="21" name="Shape 19">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2" name="Text 20">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68707B"/>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3" name="Text 21">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Akceptować ograniczenia logistyczne i wzmacniać morale poprzez dyscyplinę, etos służby i więzi wewnątrz formacji.</a:t>
            </a:r>
            <a:endParaRPr lang="en-US" sz="1300" dirty="0">
              <a:latin typeface="Times New Roman" panose="02020603050405020304" pitchFamily="18" charset="0"/>
            </a:endParaRPr>
          </a:p>
        </p:txBody>
      </p:sp>
      <p:sp>
        <p:nvSpPr>
          <p:cNvPr id="25" name="Text 23"/>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6" name="Shape 24"/>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7" name="Shape 25"/>
          <p:cNvSpPr/>
          <p:nvPr/>
        </p:nvSpPr>
        <p:spPr>
          <a:xfrm>
            <a:off x="11365992" y="6455664"/>
            <a:ext cx="164592" cy="0"/>
          </a:xfrm>
          <a:prstGeom prst="line">
            <a:avLst/>
          </a:prstGeom>
          <a:noFill/>
          <a:ln w="12700">
            <a:solidFill>
              <a:srgbClr val="68707B"/>
            </a:solidFill>
            <a:prstDash val="solid"/>
          </a:ln>
        </p:spPr>
        <p:txBody>
          <a:bodyPr/>
          <a:lstStyle/>
          <a:p>
            <a:endParaRPr lang="pl-PL" dirty="0"/>
          </a:p>
        </p:txBody>
      </p:sp>
      <p:pic>
        <p:nvPicPr>
          <p:cNvPr id="24" name="Obraz 23">
            <a:extLst>
              <a:ext uri="{FF2B5EF4-FFF2-40B4-BE49-F238E27FC236}">
                <a16:creationId xmlns:a16="http://schemas.microsoft.com/office/drawing/2014/main" id="{330258C1-5374-F254-3965-FA1BCBE273F7}"/>
              </a:ext>
            </a:extLst>
          </p:cNvPr>
          <p:cNvPicPr>
            <a:picLocks noChangeAspect="1"/>
          </p:cNvPicPr>
          <p:nvPr/>
        </p:nvPicPr>
        <p:blipFill>
          <a:blip r:embed="rId5"/>
          <a:stretch>
            <a:fillRect/>
          </a:stretch>
        </p:blipFill>
        <p:spPr>
          <a:xfrm>
            <a:off x="9131805" y="109727"/>
            <a:ext cx="1658115" cy="64922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68707B"/>
          </a:solidFill>
          <a:ln w="12700">
            <a:solidFill>
              <a:srgbClr val="68707B"/>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4</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KOREKTA</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Logistyka i realia wojny</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4</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68707B"/>
          </a:solidFill>
          <a:ln w="12700">
            <a:solidFill>
              <a:srgbClr val="68707B"/>
            </a:solidFill>
            <a:prstDash val="solid"/>
          </a:ln>
        </p:spPr>
        <p:txBody>
          <a:bodyPr/>
          <a:lstStyle/>
          <a:p>
            <a:endParaRPr lang="pl-PL" dirty="0"/>
          </a:p>
        </p:txBody>
      </p:sp>
      <p:sp>
        <p:nvSpPr>
          <p:cNvPr id="11" name="Shape 9"/>
          <p:cNvSpPr/>
          <p:nvPr/>
        </p:nvSpPr>
        <p:spPr>
          <a:xfrm>
            <a:off x="941832" y="1572768"/>
            <a:ext cx="164592" cy="3566160"/>
          </a:xfrm>
          <a:prstGeom prst="rect">
            <a:avLst/>
          </a:prstGeom>
          <a:solidFill>
            <a:srgbClr val="8E3B3B"/>
          </a:solidFill>
          <a:ln w="12700">
            <a:solidFill>
              <a:srgbClr val="8E3B3B"/>
            </a:solidFill>
            <a:prstDash val="solid"/>
          </a:ln>
        </p:spPr>
        <p:txBody>
          <a:bodyPr/>
          <a:lstStyle/>
          <a:p>
            <a:endParaRPr lang="pl-PL" dirty="0"/>
          </a:p>
        </p:txBody>
      </p:sp>
      <p:sp>
        <p:nvSpPr>
          <p:cNvPr id="12" name="Text 10"/>
          <p:cNvSpPr/>
          <p:nvPr/>
        </p:nvSpPr>
        <p:spPr>
          <a:xfrm>
            <a:off x="1298448" y="1463040"/>
            <a:ext cx="1645920" cy="182880"/>
          </a:xfrm>
          <a:prstGeom prst="rect">
            <a:avLst/>
          </a:prstGeom>
          <a:noFill/>
          <a:ln/>
        </p:spPr>
        <p:txBody>
          <a:bodyPr wrap="square" rtlCol="0" anchor="ctr"/>
          <a:lstStyle/>
          <a:p>
            <a:pPr marL="0" indent="0">
              <a:buNone/>
            </a:pPr>
            <a:r>
              <a:rPr lang="en-US" sz="950" b="1" dirty="0">
                <a:solidFill>
                  <a:srgbClr val="8E3B3B"/>
                </a:solidFill>
                <a:latin typeface="Times New Roman" panose="02020603050405020304" pitchFamily="18" charset="0"/>
                <a:ea typeface="Aptos" pitchFamily="34" charset="-122"/>
                <a:cs typeface="Times New Roman" panose="02020603050405020304" pitchFamily="18" charset="0"/>
              </a:rPr>
              <a:t>WYJAŚNIENIE</a:t>
            </a:r>
            <a:endParaRPr lang="en-US" sz="950" dirty="0">
              <a:latin typeface="Times New Roman" panose="02020603050405020304" pitchFamily="18" charset="0"/>
              <a:cs typeface="Times New Roman" panose="02020603050405020304" pitchFamily="18" charset="0"/>
            </a:endParaRPr>
          </a:p>
        </p:txBody>
      </p:sp>
      <p:sp>
        <p:nvSpPr>
          <p:cNvPr id="13" name="Text 11"/>
          <p:cNvSpPr/>
          <p:nvPr/>
        </p:nvSpPr>
        <p:spPr>
          <a:xfrm>
            <a:off x="1298448" y="1847088"/>
            <a:ext cx="9646920" cy="2176272"/>
          </a:xfrm>
          <a:prstGeom prst="rect">
            <a:avLst/>
          </a:prstGeom>
          <a:noFill/>
          <a:ln/>
        </p:spPr>
        <p:txBody>
          <a:bodyPr wrap="square" lIns="508" tIns="508" rIns="508" bIns="508" rtlCol="0" anchor="ctr"/>
          <a:lstStyle/>
          <a:p>
            <a:pPr marL="0" indent="0">
              <a:lnSpc>
                <a:spcPct val="106000"/>
              </a:lnSpc>
              <a:buNone/>
            </a:pPr>
            <a:r>
              <a:rPr lang="en-US" sz="1996" dirty="0">
                <a:solidFill>
                  <a:srgbClr val="1F1A17"/>
                </a:solidFill>
                <a:latin typeface="Times New Roman" panose="02020603050405020304" pitchFamily="18" charset="0"/>
              </a:rPr>
              <a:t>Lepsze warunki materialne poprawiają morale, ale Legiony Polskie nie miały nad tym pełnej kontroli. W praktyce o ich zdolności do działania decydowały czynniki niematerialne: dyscyplina, więzi, etos służby. To one pozwalały trwać mimo braków. Logistyka była twardą barierą, ale o wytrwałości formacji decydował przede wszystkim czynnik ludzki.</a:t>
            </a:r>
            <a:endParaRPr lang="en-US" sz="1996" dirty="0">
              <a:latin typeface="Times New Roman" panose="02020603050405020304" pitchFamily="18" charset="0"/>
            </a:endParaRPr>
          </a:p>
        </p:txBody>
      </p:sp>
      <p:sp>
        <p:nvSpPr>
          <p:cNvPr id="14" name="Text 12">
            <a:hlinkClick r:id="rId3" action="ppaction://hlinksldjump"/>
          </p:cNvPr>
          <p:cNvSpPr/>
          <p:nvPr/>
        </p:nvSpPr>
        <p:spPr>
          <a:xfrm>
            <a:off x="3611880" y="4526280"/>
            <a:ext cx="4343400" cy="603504"/>
          </a:xfrm>
          <a:prstGeom prst="roundRect">
            <a:avLst/>
          </a:prstGeom>
          <a:solidFill>
            <a:srgbClr val="68707B"/>
          </a:solidFill>
          <a:ln>
            <a:solidFill>
              <a:srgbClr val="68707B"/>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Wróć do decyzji</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68707B"/>
            </a:solidFill>
            <a:prstDash val="solid"/>
          </a:ln>
        </p:spPr>
        <p:txBody>
          <a:bodyPr/>
          <a:lstStyle/>
          <a:p>
            <a:endParaRPr lang="pl-PL" dirty="0"/>
          </a:p>
        </p:txBody>
      </p:sp>
      <p:pic>
        <p:nvPicPr>
          <p:cNvPr id="15" name="Obraz 14">
            <a:extLst>
              <a:ext uri="{FF2B5EF4-FFF2-40B4-BE49-F238E27FC236}">
                <a16:creationId xmlns:a16="http://schemas.microsoft.com/office/drawing/2014/main" id="{27DFF397-FB02-EC07-47C4-21000D4F43E0}"/>
              </a:ext>
            </a:extLst>
          </p:cNvPr>
          <p:cNvPicPr>
            <a:picLocks noChangeAspect="1"/>
          </p:cNvPicPr>
          <p:nvPr/>
        </p:nvPicPr>
        <p:blipFill>
          <a:blip r:embed="rId4"/>
          <a:stretch>
            <a:fillRect/>
          </a:stretch>
        </p:blipFill>
        <p:spPr>
          <a:xfrm>
            <a:off x="9206483" y="111424"/>
            <a:ext cx="1658115" cy="649225"/>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68707B"/>
          </a:solidFill>
          <a:ln w="12700">
            <a:solidFill>
              <a:srgbClr val="68707B"/>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4</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PODSUMOWANIE</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Logistyka i realia wojny</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4</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68707B"/>
          </a:solidFill>
          <a:ln w="12700">
            <a:solidFill>
              <a:srgbClr val="68707B"/>
            </a:solidFill>
            <a:prstDash val="solid"/>
          </a:ln>
        </p:spPr>
        <p:txBody>
          <a:bodyPr/>
          <a:lstStyle/>
          <a:p>
            <a:endParaRPr lang="pl-PL" dirty="0"/>
          </a:p>
        </p:txBody>
      </p:sp>
      <p:sp>
        <p:nvSpPr>
          <p:cNvPr id="11" name="Text 9"/>
          <p:cNvSpPr/>
          <p:nvPr/>
        </p:nvSpPr>
        <p:spPr>
          <a:xfrm>
            <a:off x="896112" y="1353312"/>
            <a:ext cx="2011680" cy="182880"/>
          </a:xfrm>
          <a:prstGeom prst="rect">
            <a:avLst/>
          </a:prstGeom>
          <a:noFill/>
          <a:ln/>
        </p:spPr>
        <p:txBody>
          <a:bodyPr wrap="square" rtlCol="0" anchor="ctr"/>
          <a:lstStyle/>
          <a:p>
            <a:pPr marL="0" indent="0">
              <a:buNone/>
            </a:pPr>
            <a:r>
              <a:rPr lang="en-US" sz="950" b="1" dirty="0">
                <a:solidFill>
                  <a:srgbClr val="68707B"/>
                </a:solidFill>
                <a:latin typeface="Times New Roman" panose="02020603050405020304" pitchFamily="18" charset="0"/>
                <a:ea typeface="Aptos" pitchFamily="34" charset="-122"/>
                <a:cs typeface="Times New Roman" panose="02020603050405020304" pitchFamily="18" charset="0"/>
              </a:rPr>
              <a:t>ZAMKNIĘCIE SEKTORA</a:t>
            </a:r>
            <a:endParaRPr lang="en-US" sz="950" dirty="0">
              <a:latin typeface="Times New Roman" panose="02020603050405020304" pitchFamily="18" charset="0"/>
              <a:cs typeface="Times New Roman" panose="02020603050405020304" pitchFamily="18" charset="0"/>
            </a:endParaRPr>
          </a:p>
        </p:txBody>
      </p:sp>
      <p:sp>
        <p:nvSpPr>
          <p:cNvPr id="12" name="Shape 10"/>
          <p:cNvSpPr/>
          <p:nvPr/>
        </p:nvSpPr>
        <p:spPr>
          <a:xfrm>
            <a:off x="868680" y="1627632"/>
            <a:ext cx="10460736" cy="2971800"/>
          </a:xfrm>
          <a:prstGeom prst="roundRect">
            <a:avLst>
              <a:gd name="adj" fmla="val 1846"/>
            </a:avLst>
          </a:prstGeom>
          <a:solidFill>
            <a:srgbClr val="EFE7D7"/>
          </a:solidFill>
          <a:ln w="12700">
            <a:solidFill>
              <a:srgbClr val="D7CEBF"/>
            </a:solidFill>
            <a:prstDash val="solid"/>
          </a:ln>
        </p:spPr>
        <p:txBody>
          <a:bodyPr/>
          <a:lstStyle/>
          <a:p>
            <a:endParaRPr lang="pl-PL" dirty="0"/>
          </a:p>
        </p:txBody>
      </p:sp>
      <p:sp>
        <p:nvSpPr>
          <p:cNvPr id="13" name="Text 11"/>
          <p:cNvSpPr/>
          <p:nvPr/>
        </p:nvSpPr>
        <p:spPr>
          <a:xfrm>
            <a:off x="1042416" y="1828800"/>
            <a:ext cx="10104120" cy="2578608"/>
          </a:xfrm>
          <a:prstGeom prst="rect">
            <a:avLst/>
          </a:prstGeom>
          <a:noFill/>
          <a:ln/>
        </p:spPr>
        <p:txBody>
          <a:bodyPr wrap="square" lIns="254" tIns="254" rIns="254" bIns="254" rtlCol="0" anchor="ctr"/>
          <a:lstStyle/>
          <a:p>
            <a:pPr marL="0" indent="0">
              <a:lnSpc>
                <a:spcPct val="108000"/>
              </a:lnSpc>
              <a:buNone/>
            </a:pPr>
            <a:r>
              <a:rPr lang="en-US" sz="2095" dirty="0">
                <a:solidFill>
                  <a:srgbClr val="1F1A17"/>
                </a:solidFill>
                <a:latin typeface="Times New Roman" panose="02020603050405020304" pitchFamily="18" charset="0"/>
                <a:cs typeface="Times New Roman" panose="02020603050405020304" pitchFamily="18" charset="0"/>
              </a:rPr>
              <a:t>Na froncie nie wygrywa się samą odwagą: potrzebne są broń, żywność, wyposażenie i odpoczynek. Legiony Polskie działały w warunkach stałych niedoborów, bo ich pozycja w systemie zaopatrzenia c.k. armii była ograniczona. To nie przekreślało jednak możliwości skutecznej walki: morale, dyscyplina i silna świadomość celu pozwalały utrzymać zdolność bojową nawet przy gorszym zaopatrzeniu niż w oddziałach regularnych.</a:t>
            </a:r>
            <a:endParaRPr lang="en-US" sz="2095" dirty="0">
              <a:latin typeface="Times New Roman" panose="02020603050405020304" pitchFamily="18" charset="0"/>
              <a:cs typeface="Times New Roman" panose="02020603050405020304" pitchFamily="18" charset="0"/>
            </a:endParaRPr>
          </a:p>
        </p:txBody>
      </p:sp>
      <p:sp>
        <p:nvSpPr>
          <p:cNvPr id="14" name="Text 12">
            <a:hlinkClick r:id="rId3" action="ppaction://hlinksldjump"/>
          </p:cNvPr>
          <p:cNvSpPr/>
          <p:nvPr/>
        </p:nvSpPr>
        <p:spPr>
          <a:xfrm>
            <a:off x="3776472" y="4919472"/>
            <a:ext cx="3749040" cy="640080"/>
          </a:xfrm>
          <a:prstGeom prst="roundRect">
            <a:avLst/>
          </a:prstGeom>
          <a:solidFill>
            <a:srgbClr val="68707B"/>
          </a:solidFill>
          <a:ln>
            <a:solidFill>
              <a:srgbClr val="68707B"/>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Przejdź do kolejnego sektora</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68707B"/>
            </a:solidFill>
            <a:prstDash val="solid"/>
          </a:ln>
        </p:spPr>
        <p:txBody>
          <a:bodyPr/>
          <a:lstStyle/>
          <a:p>
            <a:endParaRPr lang="pl-PL" dirty="0"/>
          </a:p>
        </p:txBody>
      </p:sp>
      <p:pic>
        <p:nvPicPr>
          <p:cNvPr id="15" name="Obraz 14">
            <a:extLst>
              <a:ext uri="{FF2B5EF4-FFF2-40B4-BE49-F238E27FC236}">
                <a16:creationId xmlns:a16="http://schemas.microsoft.com/office/drawing/2014/main" id="{ED247619-3EA3-3B2C-3268-D7AACA02DB6A}"/>
              </a:ext>
            </a:extLst>
          </p:cNvPr>
          <p:cNvPicPr>
            <a:picLocks noChangeAspect="1"/>
          </p:cNvPicPr>
          <p:nvPr/>
        </p:nvPicPr>
        <p:blipFill>
          <a:blip r:embed="rId4"/>
          <a:stretch>
            <a:fillRect/>
          </a:stretch>
        </p:blipFill>
        <p:spPr>
          <a:xfrm>
            <a:off x="9206483" y="91439"/>
            <a:ext cx="1658115" cy="649225"/>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7A3B44"/>
          </a:solidFill>
          <a:ln w="12700">
            <a:solidFill>
              <a:srgbClr val="7A3B44"/>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5</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START</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Morale i kryzysy wewnętrzne</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5</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7A3B44"/>
          </a:solidFill>
          <a:ln w="12700">
            <a:solidFill>
              <a:srgbClr val="7A3B44"/>
            </a:solidFill>
            <a:prstDash val="solid"/>
          </a:ln>
        </p:spPr>
        <p:txBody>
          <a:bodyPr/>
          <a:lstStyle/>
          <a:p>
            <a:endParaRPr lang="pl-PL" dirty="0"/>
          </a:p>
        </p:txBody>
      </p:sp>
      <p:sp>
        <p:nvSpPr>
          <p:cNvPr id="11" name="Text 9"/>
          <p:cNvSpPr/>
          <p:nvPr/>
        </p:nvSpPr>
        <p:spPr>
          <a:xfrm>
            <a:off x="886968" y="1371600"/>
            <a:ext cx="1280160" cy="182880"/>
          </a:xfrm>
          <a:prstGeom prst="rect">
            <a:avLst/>
          </a:prstGeom>
          <a:noFill/>
          <a:ln/>
        </p:spPr>
        <p:txBody>
          <a:bodyPr wrap="square" rtlCol="0" anchor="ctr"/>
          <a:lstStyle/>
          <a:p>
            <a:pPr marL="0" indent="0">
              <a:buNone/>
            </a:pPr>
            <a:r>
              <a:rPr lang="en-US" sz="950" b="1" dirty="0">
                <a:solidFill>
                  <a:srgbClr val="7A3B44"/>
                </a:solidFill>
                <a:latin typeface="Times New Roman" panose="02020603050405020304" pitchFamily="18" charset="0"/>
                <a:ea typeface="Aptos" pitchFamily="34" charset="-122"/>
                <a:cs typeface="Times New Roman" panose="02020603050405020304" pitchFamily="18" charset="0"/>
              </a:rPr>
              <a:t>SYTUACJA</a:t>
            </a:r>
            <a:endParaRPr lang="en-US" sz="950" dirty="0">
              <a:latin typeface="Times New Roman" panose="02020603050405020304" pitchFamily="18" charset="0"/>
              <a:cs typeface="Times New Roman" panose="02020603050405020304" pitchFamily="18" charset="0"/>
            </a:endParaRPr>
          </a:p>
        </p:txBody>
      </p:sp>
      <p:sp>
        <p:nvSpPr>
          <p:cNvPr id="12" name="Text 10"/>
          <p:cNvSpPr/>
          <p:nvPr/>
        </p:nvSpPr>
        <p:spPr>
          <a:xfrm>
            <a:off x="868680" y="1591056"/>
            <a:ext cx="10460736" cy="1755648"/>
          </a:xfrm>
          <a:prstGeom prst="rect">
            <a:avLst/>
          </a:prstGeom>
          <a:noFill/>
          <a:ln/>
        </p:spPr>
        <p:txBody>
          <a:bodyPr wrap="square" lIns="1016" tIns="1016" rIns="1016" bIns="1016" rtlCol="0" anchor="ctr">
            <a:normAutofit/>
          </a:bodyPr>
          <a:lstStyle/>
          <a:p>
            <a:pPr marL="0" indent="0">
              <a:lnSpc>
                <a:spcPct val="108000"/>
              </a:lnSpc>
              <a:buNone/>
            </a:pPr>
            <a:r>
              <a:rPr lang="en-US" sz="1797" dirty="0">
                <a:solidFill>
                  <a:srgbClr val="1F1A17"/>
                </a:solidFill>
                <a:latin typeface="Times New Roman" panose="02020603050405020304" pitchFamily="18" charset="0"/>
              </a:rPr>
              <a:t>Ciężkie warunki frontowe wpływają na morale legionistów. W formacji narastają zmęczenie, napięcia ideowe oraz różnice w postrzeganiu dalszego sensu walki. Legiony pozostają spójne, ale pojawiają się symptomy wewnętrznego kryzysu. Musisz zdecydować, jak interpretować i reagować na pogarszające się morale.</a:t>
            </a:r>
            <a:endParaRPr lang="en-US" sz="1797" dirty="0">
              <a:latin typeface="Times New Roman" panose="02020603050405020304" pitchFamily="18" charset="0"/>
            </a:endParaRPr>
          </a:p>
        </p:txBody>
      </p:sp>
      <p:sp>
        <p:nvSpPr>
          <p:cNvPr id="13" name="Text 11"/>
          <p:cNvSpPr/>
          <p:nvPr/>
        </p:nvSpPr>
        <p:spPr>
          <a:xfrm>
            <a:off x="886968" y="3529584"/>
            <a:ext cx="1828800" cy="182880"/>
          </a:xfrm>
          <a:prstGeom prst="rect">
            <a:avLst/>
          </a:prstGeom>
          <a:noFill/>
          <a:ln/>
        </p:spPr>
        <p:txBody>
          <a:bodyPr wrap="square" rtlCol="0" anchor="ctr"/>
          <a:lstStyle/>
          <a:p>
            <a:pPr marL="0" indent="0">
              <a:buNone/>
            </a:pPr>
            <a:r>
              <a:rPr lang="en-US" sz="950" b="1" dirty="0">
                <a:solidFill>
                  <a:srgbClr val="7A3B44"/>
                </a:solidFill>
                <a:latin typeface="Times New Roman" panose="02020603050405020304" pitchFamily="18" charset="0"/>
                <a:ea typeface="Aptos" pitchFamily="34" charset="-122"/>
                <a:cs typeface="Times New Roman" panose="02020603050405020304" pitchFamily="18" charset="0"/>
              </a:rPr>
              <a:t>PYTANIE DECYZYJNE</a:t>
            </a:r>
            <a:endParaRPr lang="en-US" sz="950" dirty="0">
              <a:latin typeface="Times New Roman" panose="02020603050405020304" pitchFamily="18" charset="0"/>
              <a:cs typeface="Times New Roman" panose="02020603050405020304" pitchFamily="18" charset="0"/>
            </a:endParaRPr>
          </a:p>
        </p:txBody>
      </p:sp>
      <p:sp>
        <p:nvSpPr>
          <p:cNvPr id="14" name="Shape 12"/>
          <p:cNvSpPr/>
          <p:nvPr/>
        </p:nvSpPr>
        <p:spPr>
          <a:xfrm>
            <a:off x="868680" y="3730752"/>
            <a:ext cx="10460736" cy="713232"/>
          </a:xfrm>
          <a:prstGeom prst="roundRect">
            <a:avLst>
              <a:gd name="adj" fmla="val 7692"/>
            </a:avLst>
          </a:prstGeom>
          <a:solidFill>
            <a:srgbClr val="E8DFCF"/>
          </a:solidFill>
          <a:ln w="12700">
            <a:solidFill>
              <a:srgbClr val="7A3B44"/>
            </a:solidFill>
            <a:prstDash val="solid"/>
          </a:ln>
        </p:spPr>
        <p:txBody>
          <a:bodyPr/>
          <a:lstStyle/>
          <a:p>
            <a:endParaRPr lang="pl-PL" dirty="0"/>
          </a:p>
        </p:txBody>
      </p:sp>
      <p:sp>
        <p:nvSpPr>
          <p:cNvPr id="15" name="Text 13"/>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rPr>
              <a:t>Jak należy postrzegać spadek morale i napięcia wewnętrzne w Legionach Polskich?</a:t>
            </a:r>
            <a:endParaRPr lang="en-US" sz="1634" dirty="0">
              <a:latin typeface="Times New Roman" panose="02020603050405020304" pitchFamily="18" charset="0"/>
            </a:endParaRPr>
          </a:p>
        </p:txBody>
      </p:sp>
      <p:sp>
        <p:nvSpPr>
          <p:cNvPr id="16" name="Shape 14">
            <a:hlinkClick r:id="rId3" action="ppaction://hlinksldjump"/>
          </p:cNvPr>
          <p:cNvSpPr/>
          <p:nvPr/>
        </p:nvSpPr>
        <p:spPr>
          <a:xfrm>
            <a:off x="868680" y="4626864"/>
            <a:ext cx="10460736" cy="658368"/>
          </a:xfrm>
          <a:prstGeom prst="roundRect">
            <a:avLst>
              <a:gd name="adj" fmla="val 11111"/>
            </a:avLst>
          </a:prstGeom>
          <a:solidFill>
            <a:srgbClr val="7A3B44"/>
          </a:solidFill>
          <a:ln w="12700">
            <a:solidFill>
              <a:srgbClr val="7A3B44"/>
            </a:solidFill>
            <a:prstDash val="solid"/>
          </a:ln>
        </p:spPr>
        <p:txBody>
          <a:bodyPr/>
          <a:lstStyle/>
          <a:p>
            <a:endParaRPr lang="pl-PL" dirty="0"/>
          </a:p>
        </p:txBody>
      </p:sp>
      <p:sp>
        <p:nvSpPr>
          <p:cNvPr id="17" name="Shape 15">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8" name="Text 16">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7A3B44"/>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19" name="Text 17">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Jako efekt słabnącego patriotyzmu i załamania ideowego żołnierzy.</a:t>
            </a:r>
            <a:endParaRPr lang="en-US" sz="1300" dirty="0">
              <a:latin typeface="Times New Roman" panose="02020603050405020304" pitchFamily="18" charset="0"/>
            </a:endParaRPr>
          </a:p>
        </p:txBody>
      </p:sp>
      <p:sp>
        <p:nvSpPr>
          <p:cNvPr id="20" name="Shape 18">
            <a:hlinkClick r:id="rId4" action="ppaction://hlinksldjump"/>
          </p:cNvPr>
          <p:cNvSpPr/>
          <p:nvPr/>
        </p:nvSpPr>
        <p:spPr>
          <a:xfrm>
            <a:off x="868680" y="5413248"/>
            <a:ext cx="10460736" cy="658368"/>
          </a:xfrm>
          <a:prstGeom prst="roundRect">
            <a:avLst>
              <a:gd name="adj" fmla="val 11111"/>
            </a:avLst>
          </a:prstGeom>
          <a:solidFill>
            <a:srgbClr val="7A3B44"/>
          </a:solidFill>
          <a:ln w="12700">
            <a:solidFill>
              <a:srgbClr val="7A3B44"/>
            </a:solidFill>
            <a:prstDash val="solid"/>
          </a:ln>
        </p:spPr>
        <p:txBody>
          <a:bodyPr/>
          <a:lstStyle/>
          <a:p>
            <a:endParaRPr lang="pl-PL" dirty="0"/>
          </a:p>
        </p:txBody>
      </p:sp>
      <p:sp>
        <p:nvSpPr>
          <p:cNvPr id="21" name="Shape 19">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2" name="Text 20">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7A3B44"/>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3" name="Text 21">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Jako konsekwencję przedłużającej się wojny, braku jasnych perspektyw politycznych oraz skrajnie trudnych realiów służby frontowej.</a:t>
            </a:r>
            <a:endParaRPr lang="en-US" sz="1300" dirty="0">
              <a:latin typeface="Times New Roman" panose="02020603050405020304" pitchFamily="18" charset="0"/>
            </a:endParaRPr>
          </a:p>
        </p:txBody>
      </p:sp>
      <p:sp>
        <p:nvSpPr>
          <p:cNvPr id="25" name="Text 23"/>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6" name="Shape 24"/>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7" name="Shape 25"/>
          <p:cNvSpPr/>
          <p:nvPr/>
        </p:nvSpPr>
        <p:spPr>
          <a:xfrm>
            <a:off x="11365992" y="6455664"/>
            <a:ext cx="164592" cy="0"/>
          </a:xfrm>
          <a:prstGeom prst="line">
            <a:avLst/>
          </a:prstGeom>
          <a:noFill/>
          <a:ln w="12700">
            <a:solidFill>
              <a:srgbClr val="7A3B44"/>
            </a:solidFill>
            <a:prstDash val="solid"/>
          </a:ln>
        </p:spPr>
        <p:txBody>
          <a:bodyPr/>
          <a:lstStyle/>
          <a:p>
            <a:endParaRPr lang="pl-PL" dirty="0"/>
          </a:p>
        </p:txBody>
      </p:sp>
      <p:pic>
        <p:nvPicPr>
          <p:cNvPr id="24" name="Obraz 23">
            <a:extLst>
              <a:ext uri="{FF2B5EF4-FFF2-40B4-BE49-F238E27FC236}">
                <a16:creationId xmlns:a16="http://schemas.microsoft.com/office/drawing/2014/main" id="{D5ACEDFB-A5B8-334D-E4F2-F339F2276D93}"/>
              </a:ext>
            </a:extLst>
          </p:cNvPr>
          <p:cNvPicPr>
            <a:picLocks noChangeAspect="1"/>
          </p:cNvPicPr>
          <p:nvPr/>
        </p:nvPicPr>
        <p:blipFill>
          <a:blip r:embed="rId5"/>
          <a:stretch>
            <a:fillRect/>
          </a:stretch>
        </p:blipFill>
        <p:spPr>
          <a:xfrm>
            <a:off x="9206483" y="128015"/>
            <a:ext cx="1658115" cy="649225"/>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7A3B44"/>
          </a:solidFill>
          <a:ln w="12700">
            <a:solidFill>
              <a:srgbClr val="7A3B44"/>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5</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PYTANIE KORYGUJĄCE</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Morale i kryzysy wewnętrzne</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5</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7A3B44"/>
          </a:solidFill>
          <a:ln w="12700">
            <a:solidFill>
              <a:srgbClr val="7A3B44"/>
            </a:solidFill>
            <a:prstDash val="solid"/>
          </a:ln>
        </p:spPr>
        <p:txBody>
          <a:bodyPr/>
          <a:lstStyle/>
          <a:p>
            <a:endParaRPr lang="pl-PL" dirty="0"/>
          </a:p>
        </p:txBody>
      </p:sp>
      <p:sp>
        <p:nvSpPr>
          <p:cNvPr id="11" name="Text 9"/>
          <p:cNvSpPr/>
          <p:nvPr/>
        </p:nvSpPr>
        <p:spPr>
          <a:xfrm>
            <a:off x="886968" y="1371600"/>
            <a:ext cx="1828800" cy="182880"/>
          </a:xfrm>
          <a:prstGeom prst="rect">
            <a:avLst/>
          </a:prstGeom>
          <a:noFill/>
          <a:ln/>
        </p:spPr>
        <p:txBody>
          <a:bodyPr wrap="square" rtlCol="0" anchor="ctr"/>
          <a:lstStyle/>
          <a:p>
            <a:pPr marL="0" indent="0">
              <a:buNone/>
            </a:pPr>
            <a:r>
              <a:rPr lang="en-US" sz="950" b="1" dirty="0">
                <a:solidFill>
                  <a:srgbClr val="7A3B44"/>
                </a:solidFill>
                <a:latin typeface="Times New Roman" panose="02020603050405020304" pitchFamily="18" charset="0"/>
                <a:ea typeface="Aptos" pitchFamily="34" charset="-122"/>
                <a:cs typeface="Times New Roman" panose="02020603050405020304" pitchFamily="18" charset="0"/>
              </a:rPr>
              <a:t>KOREKTA ŚCIEŻKI</a:t>
            </a:r>
            <a:endParaRPr lang="en-US" sz="950" dirty="0">
              <a:latin typeface="Times New Roman" panose="02020603050405020304" pitchFamily="18" charset="0"/>
              <a:cs typeface="Times New Roman" panose="02020603050405020304" pitchFamily="18" charset="0"/>
            </a:endParaRPr>
          </a:p>
        </p:txBody>
      </p:sp>
      <p:sp>
        <p:nvSpPr>
          <p:cNvPr id="12" name="Shape 10"/>
          <p:cNvSpPr/>
          <p:nvPr/>
        </p:nvSpPr>
        <p:spPr>
          <a:xfrm>
            <a:off x="868680" y="1591056"/>
            <a:ext cx="10460736" cy="1755648"/>
          </a:xfrm>
          <a:prstGeom prst="roundRect">
            <a:avLst>
              <a:gd name="adj" fmla="val 3125"/>
            </a:avLst>
          </a:prstGeom>
          <a:solidFill>
            <a:srgbClr val="EFE7D7"/>
          </a:solidFill>
          <a:ln w="12700">
            <a:solidFill>
              <a:srgbClr val="D7CEBF"/>
            </a:solidFill>
            <a:prstDash val="solid"/>
          </a:ln>
        </p:spPr>
        <p:txBody>
          <a:bodyPr/>
          <a:lstStyle/>
          <a:p>
            <a:endParaRPr lang="pl-PL" dirty="0"/>
          </a:p>
        </p:txBody>
      </p:sp>
      <p:sp>
        <p:nvSpPr>
          <p:cNvPr id="13" name="Text 11"/>
          <p:cNvSpPr/>
          <p:nvPr/>
        </p:nvSpPr>
        <p:spPr>
          <a:xfrm>
            <a:off x="1078992" y="1965960"/>
            <a:ext cx="10040112" cy="841248"/>
          </a:xfrm>
          <a:prstGeom prst="rect">
            <a:avLst/>
          </a:prstGeom>
          <a:noFill/>
          <a:ln/>
        </p:spPr>
        <p:txBody>
          <a:bodyPr wrap="square" lIns="254" tIns="254" rIns="254" bIns="254" rtlCol="0" anchor="ctr"/>
          <a:lstStyle/>
          <a:p>
            <a:pPr marL="0" indent="0" algn="ctr">
              <a:buNone/>
            </a:pPr>
            <a:r>
              <a:rPr lang="en-US" sz="1797" dirty="0">
                <a:solidFill>
                  <a:srgbClr val="1F1A17"/>
                </a:solidFill>
                <a:latin typeface="Times New Roman" panose="02020603050405020304" pitchFamily="18" charset="0"/>
              </a:rPr>
              <a:t>Ten ekran uruchamia się tylko po błędnym wyborze w poprzedniej decyzji. Odpowiedz poprawnie, aby wrócić do właściwej ścieżki sektora.</a:t>
            </a:r>
            <a:endParaRPr lang="en-US" sz="1797" dirty="0">
              <a:latin typeface="Times New Roman" panose="02020603050405020304" pitchFamily="18" charset="0"/>
            </a:endParaRPr>
          </a:p>
        </p:txBody>
      </p:sp>
      <p:sp>
        <p:nvSpPr>
          <p:cNvPr id="14" name="Text 12"/>
          <p:cNvSpPr/>
          <p:nvPr/>
        </p:nvSpPr>
        <p:spPr>
          <a:xfrm>
            <a:off x="886968" y="3529584"/>
            <a:ext cx="1920240" cy="182880"/>
          </a:xfrm>
          <a:prstGeom prst="rect">
            <a:avLst/>
          </a:prstGeom>
          <a:noFill/>
          <a:ln/>
        </p:spPr>
        <p:txBody>
          <a:bodyPr wrap="square" rtlCol="0" anchor="ctr"/>
          <a:lstStyle/>
          <a:p>
            <a:pPr marL="0" indent="0">
              <a:buNone/>
            </a:pPr>
            <a:r>
              <a:rPr lang="en-US" sz="950" b="1" dirty="0">
                <a:solidFill>
                  <a:srgbClr val="7A3B44"/>
                </a:solidFill>
                <a:latin typeface="Times New Roman" panose="02020603050405020304" pitchFamily="18" charset="0"/>
                <a:ea typeface="Aptos" pitchFamily="34" charset="-122"/>
                <a:cs typeface="Times New Roman" panose="02020603050405020304" pitchFamily="18" charset="0"/>
              </a:rPr>
              <a:t>PYTANIE KORYGUJĄCE</a:t>
            </a:r>
            <a:endParaRPr lang="en-US" sz="950" dirty="0">
              <a:latin typeface="Times New Roman" panose="02020603050405020304" pitchFamily="18" charset="0"/>
              <a:cs typeface="Times New Roman" panose="02020603050405020304" pitchFamily="18" charset="0"/>
            </a:endParaRPr>
          </a:p>
        </p:txBody>
      </p:sp>
      <p:sp>
        <p:nvSpPr>
          <p:cNvPr id="15" name="Shape 13"/>
          <p:cNvSpPr/>
          <p:nvPr/>
        </p:nvSpPr>
        <p:spPr>
          <a:xfrm>
            <a:off x="868680" y="3730752"/>
            <a:ext cx="10460736" cy="713232"/>
          </a:xfrm>
          <a:prstGeom prst="roundRect">
            <a:avLst>
              <a:gd name="adj" fmla="val 7692"/>
            </a:avLst>
          </a:prstGeom>
          <a:solidFill>
            <a:srgbClr val="E8DFCF"/>
          </a:solidFill>
          <a:ln w="12700">
            <a:solidFill>
              <a:srgbClr val="7A3B44"/>
            </a:solidFill>
            <a:prstDash val="solid"/>
          </a:ln>
        </p:spPr>
        <p:txBody>
          <a:bodyPr/>
          <a:lstStyle/>
          <a:p>
            <a:endParaRPr lang="pl-PL" dirty="0"/>
          </a:p>
        </p:txBody>
      </p:sp>
      <p:sp>
        <p:nvSpPr>
          <p:cNvPr id="16" name="Text 14"/>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rPr>
              <a:t>Co było główną przyczyną narastających kryzysów wewnętrznych w Legionach Polskich?</a:t>
            </a:r>
            <a:endParaRPr lang="en-US" sz="1634" dirty="0">
              <a:latin typeface="Times New Roman" panose="02020603050405020304" pitchFamily="18" charset="0"/>
            </a:endParaRPr>
          </a:p>
        </p:txBody>
      </p:sp>
      <p:sp>
        <p:nvSpPr>
          <p:cNvPr id="17" name="Shape 15">
            <a:hlinkClick r:id="rId3" action="ppaction://hlinksldjump"/>
          </p:cNvPr>
          <p:cNvSpPr/>
          <p:nvPr/>
        </p:nvSpPr>
        <p:spPr>
          <a:xfrm>
            <a:off x="868680" y="4626864"/>
            <a:ext cx="10460736" cy="658368"/>
          </a:xfrm>
          <a:prstGeom prst="roundRect">
            <a:avLst>
              <a:gd name="adj" fmla="val 11111"/>
            </a:avLst>
          </a:prstGeom>
          <a:solidFill>
            <a:srgbClr val="7A3B44"/>
          </a:solidFill>
          <a:ln w="12700">
            <a:solidFill>
              <a:srgbClr val="7A3B44"/>
            </a:solidFill>
            <a:prstDash val="solid"/>
          </a:ln>
        </p:spPr>
        <p:txBody>
          <a:bodyPr/>
          <a:lstStyle/>
          <a:p>
            <a:endParaRPr lang="pl-PL" dirty="0"/>
          </a:p>
        </p:txBody>
      </p:sp>
      <p:sp>
        <p:nvSpPr>
          <p:cNvPr id="18" name="Shape 16">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9" name="Text 17">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7A3B44"/>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20" name="Text 18">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Spadek ideowego zaangażowania i brak motywacji do dalszej walki.</a:t>
            </a:r>
            <a:endParaRPr lang="en-US" sz="1300" dirty="0">
              <a:latin typeface="Times New Roman" panose="02020603050405020304" pitchFamily="18" charset="0"/>
            </a:endParaRPr>
          </a:p>
        </p:txBody>
      </p:sp>
      <p:sp>
        <p:nvSpPr>
          <p:cNvPr id="21" name="Shape 19">
            <a:hlinkClick r:id="rId4" action="ppaction://hlinksldjump"/>
          </p:cNvPr>
          <p:cNvSpPr/>
          <p:nvPr/>
        </p:nvSpPr>
        <p:spPr>
          <a:xfrm>
            <a:off x="868680" y="5413248"/>
            <a:ext cx="10460736" cy="658368"/>
          </a:xfrm>
          <a:prstGeom prst="roundRect">
            <a:avLst>
              <a:gd name="adj" fmla="val 11111"/>
            </a:avLst>
          </a:prstGeom>
          <a:solidFill>
            <a:srgbClr val="7A3B44"/>
          </a:solidFill>
          <a:ln w="12700">
            <a:solidFill>
              <a:srgbClr val="7A3B44"/>
            </a:solidFill>
            <a:prstDash val="solid"/>
          </a:ln>
        </p:spPr>
        <p:txBody>
          <a:bodyPr/>
          <a:lstStyle/>
          <a:p>
            <a:endParaRPr lang="pl-PL" dirty="0"/>
          </a:p>
        </p:txBody>
      </p:sp>
      <p:sp>
        <p:nvSpPr>
          <p:cNvPr id="22" name="Shape 20">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3" name="Text 21">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7A3B44"/>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4" name="Text 22">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Rozbieżność między poświęceniem wojskowym a brakiem realnych decyzji politycznych dotyczących sprawy polskiej.</a:t>
            </a:r>
            <a:endParaRPr lang="en-US" sz="1300" dirty="0">
              <a:latin typeface="Times New Roman" panose="02020603050405020304" pitchFamily="18" charset="0"/>
            </a:endParaRPr>
          </a:p>
        </p:txBody>
      </p:sp>
      <p:sp>
        <p:nvSpPr>
          <p:cNvPr id="26" name="Text 2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7" name="Shape 2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8" name="Shape 26"/>
          <p:cNvSpPr/>
          <p:nvPr/>
        </p:nvSpPr>
        <p:spPr>
          <a:xfrm>
            <a:off x="11365992" y="6455664"/>
            <a:ext cx="164592" cy="0"/>
          </a:xfrm>
          <a:prstGeom prst="line">
            <a:avLst/>
          </a:prstGeom>
          <a:noFill/>
          <a:ln w="12700">
            <a:solidFill>
              <a:srgbClr val="7A3B44"/>
            </a:solidFill>
            <a:prstDash val="solid"/>
          </a:ln>
        </p:spPr>
        <p:txBody>
          <a:bodyPr/>
          <a:lstStyle/>
          <a:p>
            <a:endParaRPr lang="pl-PL" dirty="0"/>
          </a:p>
        </p:txBody>
      </p:sp>
      <p:pic>
        <p:nvPicPr>
          <p:cNvPr id="25" name="Obraz 24">
            <a:extLst>
              <a:ext uri="{FF2B5EF4-FFF2-40B4-BE49-F238E27FC236}">
                <a16:creationId xmlns:a16="http://schemas.microsoft.com/office/drawing/2014/main" id="{4999AD7E-F606-DDD5-702B-6DA5EAE82A98}"/>
              </a:ext>
            </a:extLst>
          </p:cNvPr>
          <p:cNvPicPr>
            <a:picLocks noChangeAspect="1"/>
          </p:cNvPicPr>
          <p:nvPr/>
        </p:nvPicPr>
        <p:blipFill>
          <a:blip r:embed="rId5"/>
          <a:stretch>
            <a:fillRect/>
          </a:stretch>
        </p:blipFill>
        <p:spPr>
          <a:xfrm>
            <a:off x="9206483" y="111047"/>
            <a:ext cx="1658115" cy="649225"/>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7A3B44"/>
          </a:solidFill>
          <a:ln w="12700">
            <a:solidFill>
              <a:srgbClr val="7A3B44"/>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5</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KOREKTA</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Morale i kryzysy wewnętrzne</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5</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7A3B44"/>
          </a:solidFill>
          <a:ln w="12700">
            <a:solidFill>
              <a:srgbClr val="7A3B44"/>
            </a:solidFill>
            <a:prstDash val="solid"/>
          </a:ln>
        </p:spPr>
        <p:txBody>
          <a:bodyPr/>
          <a:lstStyle/>
          <a:p>
            <a:endParaRPr lang="pl-PL" dirty="0"/>
          </a:p>
        </p:txBody>
      </p:sp>
      <p:sp>
        <p:nvSpPr>
          <p:cNvPr id="11" name="Shape 9"/>
          <p:cNvSpPr/>
          <p:nvPr/>
        </p:nvSpPr>
        <p:spPr>
          <a:xfrm>
            <a:off x="941832" y="1572768"/>
            <a:ext cx="164592" cy="3566160"/>
          </a:xfrm>
          <a:prstGeom prst="rect">
            <a:avLst/>
          </a:prstGeom>
          <a:solidFill>
            <a:srgbClr val="8E3B3B"/>
          </a:solidFill>
          <a:ln w="12700">
            <a:solidFill>
              <a:srgbClr val="8E3B3B"/>
            </a:solidFill>
            <a:prstDash val="solid"/>
          </a:ln>
        </p:spPr>
        <p:txBody>
          <a:bodyPr/>
          <a:lstStyle/>
          <a:p>
            <a:endParaRPr lang="pl-PL" dirty="0"/>
          </a:p>
        </p:txBody>
      </p:sp>
      <p:sp>
        <p:nvSpPr>
          <p:cNvPr id="12" name="Text 10"/>
          <p:cNvSpPr/>
          <p:nvPr/>
        </p:nvSpPr>
        <p:spPr>
          <a:xfrm>
            <a:off x="1298448" y="1463040"/>
            <a:ext cx="1645920" cy="182880"/>
          </a:xfrm>
          <a:prstGeom prst="rect">
            <a:avLst/>
          </a:prstGeom>
          <a:noFill/>
          <a:ln/>
        </p:spPr>
        <p:txBody>
          <a:bodyPr wrap="square" rtlCol="0" anchor="ctr"/>
          <a:lstStyle/>
          <a:p>
            <a:pPr marL="0" indent="0">
              <a:buNone/>
            </a:pPr>
            <a:r>
              <a:rPr lang="en-US" sz="950" b="1" dirty="0">
                <a:solidFill>
                  <a:srgbClr val="8E3B3B"/>
                </a:solidFill>
                <a:latin typeface="Times New Roman" panose="02020603050405020304" pitchFamily="18" charset="0"/>
                <a:ea typeface="Aptos" pitchFamily="34" charset="-122"/>
                <a:cs typeface="Times New Roman" panose="02020603050405020304" pitchFamily="18" charset="0"/>
              </a:rPr>
              <a:t>WYJAŚNIENIE</a:t>
            </a:r>
            <a:endParaRPr lang="en-US" sz="950" dirty="0">
              <a:latin typeface="Times New Roman" panose="02020603050405020304" pitchFamily="18" charset="0"/>
              <a:cs typeface="Times New Roman" panose="02020603050405020304" pitchFamily="18" charset="0"/>
            </a:endParaRPr>
          </a:p>
        </p:txBody>
      </p:sp>
      <p:sp>
        <p:nvSpPr>
          <p:cNvPr id="13" name="Text 11"/>
          <p:cNvSpPr/>
          <p:nvPr/>
        </p:nvSpPr>
        <p:spPr>
          <a:xfrm>
            <a:off x="1298448" y="1847088"/>
            <a:ext cx="9646920" cy="2176272"/>
          </a:xfrm>
          <a:prstGeom prst="rect">
            <a:avLst/>
          </a:prstGeom>
          <a:noFill/>
          <a:ln/>
        </p:spPr>
        <p:txBody>
          <a:bodyPr wrap="square" lIns="508" tIns="508" rIns="508" bIns="508" rtlCol="0" anchor="ctr"/>
          <a:lstStyle/>
          <a:p>
            <a:pPr marL="0" indent="0">
              <a:lnSpc>
                <a:spcPct val="106000"/>
              </a:lnSpc>
              <a:buNone/>
            </a:pPr>
            <a:r>
              <a:rPr lang="en-US" sz="1996" dirty="0">
                <a:solidFill>
                  <a:srgbClr val="1F1A17"/>
                </a:solidFill>
                <a:latin typeface="Times New Roman" panose="02020603050405020304" pitchFamily="18" charset="0"/>
              </a:rPr>
              <a:t>To nie „brak patriotyzmu” u legionistów był główną przyczyną kryzysu. Problem polegał na tym, że żołnierze ponosili realne koszty wojny, a polityczne efekty były niepewne lub rozczarowujące. Kryzys rodził się z rozbieżności między ofiarą a rezultatem.</a:t>
            </a:r>
            <a:endParaRPr lang="en-US" sz="1996" dirty="0">
              <a:latin typeface="Times New Roman" panose="02020603050405020304" pitchFamily="18" charset="0"/>
            </a:endParaRPr>
          </a:p>
        </p:txBody>
      </p:sp>
      <p:sp>
        <p:nvSpPr>
          <p:cNvPr id="14" name="Text 12">
            <a:hlinkClick r:id="rId3" action="ppaction://hlinksldjump"/>
          </p:cNvPr>
          <p:cNvSpPr/>
          <p:nvPr/>
        </p:nvSpPr>
        <p:spPr>
          <a:xfrm>
            <a:off x="3611880" y="4526280"/>
            <a:ext cx="4343400" cy="603504"/>
          </a:xfrm>
          <a:prstGeom prst="roundRect">
            <a:avLst/>
          </a:prstGeom>
          <a:solidFill>
            <a:srgbClr val="7A3B44"/>
          </a:solidFill>
          <a:ln>
            <a:solidFill>
              <a:srgbClr val="7A3B44"/>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Spróbuj ponownie</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7A3B44"/>
            </a:solidFill>
            <a:prstDash val="solid"/>
          </a:ln>
        </p:spPr>
        <p:txBody>
          <a:bodyPr/>
          <a:lstStyle/>
          <a:p>
            <a:endParaRPr lang="pl-PL" dirty="0"/>
          </a:p>
        </p:txBody>
      </p:sp>
      <p:pic>
        <p:nvPicPr>
          <p:cNvPr id="15" name="Obraz 14">
            <a:extLst>
              <a:ext uri="{FF2B5EF4-FFF2-40B4-BE49-F238E27FC236}">
                <a16:creationId xmlns:a16="http://schemas.microsoft.com/office/drawing/2014/main" id="{8AE32101-EBC7-C97B-5EAE-DFF10B610C49}"/>
              </a:ext>
            </a:extLst>
          </p:cNvPr>
          <p:cNvPicPr>
            <a:picLocks noChangeAspect="1"/>
          </p:cNvPicPr>
          <p:nvPr/>
        </p:nvPicPr>
        <p:blipFill>
          <a:blip r:embed="rId4"/>
          <a:stretch>
            <a:fillRect/>
          </a:stretch>
        </p:blipFill>
        <p:spPr>
          <a:xfrm>
            <a:off x="9131805" y="86867"/>
            <a:ext cx="1658115" cy="649225"/>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7A3B44"/>
          </a:solidFill>
          <a:ln w="12700">
            <a:solidFill>
              <a:srgbClr val="7A3B44"/>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5</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ETAP 2</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Morale i kryzysy wewnętrzne</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5</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7A3B44"/>
          </a:solidFill>
          <a:ln w="12700">
            <a:solidFill>
              <a:srgbClr val="7A3B44"/>
            </a:solidFill>
            <a:prstDash val="solid"/>
          </a:ln>
        </p:spPr>
        <p:txBody>
          <a:bodyPr/>
          <a:lstStyle/>
          <a:p>
            <a:endParaRPr lang="pl-PL" dirty="0"/>
          </a:p>
        </p:txBody>
      </p:sp>
      <p:sp>
        <p:nvSpPr>
          <p:cNvPr id="11" name="Text 9"/>
          <p:cNvSpPr/>
          <p:nvPr/>
        </p:nvSpPr>
        <p:spPr>
          <a:xfrm>
            <a:off x="886968" y="1371600"/>
            <a:ext cx="1280160" cy="182880"/>
          </a:xfrm>
          <a:prstGeom prst="rect">
            <a:avLst/>
          </a:prstGeom>
          <a:noFill/>
          <a:ln/>
        </p:spPr>
        <p:txBody>
          <a:bodyPr wrap="square" rtlCol="0" anchor="ctr"/>
          <a:lstStyle/>
          <a:p>
            <a:pPr marL="0" indent="0">
              <a:buNone/>
            </a:pPr>
            <a:r>
              <a:rPr lang="en-US" sz="950" b="1" dirty="0">
                <a:solidFill>
                  <a:srgbClr val="7A3B44"/>
                </a:solidFill>
                <a:latin typeface="Times New Roman" panose="02020603050405020304" pitchFamily="18" charset="0"/>
                <a:ea typeface="Aptos" pitchFamily="34" charset="-122"/>
                <a:cs typeface="Times New Roman" panose="02020603050405020304" pitchFamily="18" charset="0"/>
              </a:rPr>
              <a:t>SYTUACJA</a:t>
            </a:r>
            <a:endParaRPr lang="en-US" sz="950" dirty="0">
              <a:latin typeface="Times New Roman" panose="02020603050405020304" pitchFamily="18" charset="0"/>
              <a:cs typeface="Times New Roman" panose="02020603050405020304" pitchFamily="18" charset="0"/>
            </a:endParaRPr>
          </a:p>
        </p:txBody>
      </p:sp>
      <p:sp>
        <p:nvSpPr>
          <p:cNvPr id="12" name="Text 10"/>
          <p:cNvSpPr/>
          <p:nvPr/>
        </p:nvSpPr>
        <p:spPr>
          <a:xfrm>
            <a:off x="868680" y="1591056"/>
            <a:ext cx="10460736" cy="1755648"/>
          </a:xfrm>
          <a:prstGeom prst="rect">
            <a:avLst/>
          </a:prstGeom>
          <a:noFill/>
          <a:ln/>
        </p:spPr>
        <p:txBody>
          <a:bodyPr wrap="square" lIns="1016" tIns="1016" rIns="1016" bIns="1016" rtlCol="0" anchor="ctr">
            <a:normAutofit/>
          </a:bodyPr>
          <a:lstStyle/>
          <a:p>
            <a:pPr marL="0" indent="0">
              <a:lnSpc>
                <a:spcPct val="108000"/>
              </a:lnSpc>
              <a:buNone/>
            </a:pPr>
            <a:r>
              <a:rPr lang="en-US" sz="1797" dirty="0">
                <a:solidFill>
                  <a:srgbClr val="1F1A17"/>
                </a:solidFill>
                <a:latin typeface="Times New Roman" panose="02020603050405020304" pitchFamily="18" charset="0"/>
                <a:cs typeface="Times New Roman" panose="02020603050405020304" pitchFamily="18" charset="0"/>
              </a:rPr>
              <a:t>W miarę narastania napięć dowództwo Legionów Polskich staje przed wyborem: utrzymywać dyscyplinę i jedność formacji mimo narastających wątpliwości, czy też dopuścić rozluźnienie struktur. Morale staje się kwestią nie tylko wojskową, lecz również polityczną.</a:t>
            </a:r>
            <a:endParaRPr lang="en-US" sz="1797" dirty="0">
              <a:latin typeface="Times New Roman" panose="02020603050405020304" pitchFamily="18" charset="0"/>
              <a:cs typeface="Times New Roman" panose="02020603050405020304" pitchFamily="18" charset="0"/>
            </a:endParaRPr>
          </a:p>
        </p:txBody>
      </p:sp>
      <p:sp>
        <p:nvSpPr>
          <p:cNvPr id="13" name="Text 11"/>
          <p:cNvSpPr/>
          <p:nvPr/>
        </p:nvSpPr>
        <p:spPr>
          <a:xfrm>
            <a:off x="886968" y="3529584"/>
            <a:ext cx="1828800" cy="182880"/>
          </a:xfrm>
          <a:prstGeom prst="rect">
            <a:avLst/>
          </a:prstGeom>
          <a:noFill/>
          <a:ln/>
        </p:spPr>
        <p:txBody>
          <a:bodyPr wrap="square" rtlCol="0" anchor="ctr"/>
          <a:lstStyle/>
          <a:p>
            <a:pPr marL="0" indent="0">
              <a:buNone/>
            </a:pPr>
            <a:r>
              <a:rPr lang="en-US" sz="950" b="1" dirty="0">
                <a:solidFill>
                  <a:srgbClr val="7A3B44"/>
                </a:solidFill>
                <a:latin typeface="Times New Roman" panose="02020603050405020304" pitchFamily="18" charset="0"/>
                <a:ea typeface="Aptos" pitchFamily="34" charset="-122"/>
                <a:cs typeface="Times New Roman" panose="02020603050405020304" pitchFamily="18" charset="0"/>
              </a:rPr>
              <a:t>PYTANIE DECYZYJNE</a:t>
            </a:r>
            <a:endParaRPr lang="en-US" sz="950" dirty="0">
              <a:latin typeface="Times New Roman" panose="02020603050405020304" pitchFamily="18" charset="0"/>
              <a:cs typeface="Times New Roman" panose="02020603050405020304" pitchFamily="18" charset="0"/>
            </a:endParaRPr>
          </a:p>
        </p:txBody>
      </p:sp>
      <p:sp>
        <p:nvSpPr>
          <p:cNvPr id="14" name="Shape 12"/>
          <p:cNvSpPr/>
          <p:nvPr/>
        </p:nvSpPr>
        <p:spPr>
          <a:xfrm>
            <a:off x="868680" y="3730752"/>
            <a:ext cx="10460736" cy="713232"/>
          </a:xfrm>
          <a:prstGeom prst="roundRect">
            <a:avLst>
              <a:gd name="adj" fmla="val 7692"/>
            </a:avLst>
          </a:prstGeom>
          <a:solidFill>
            <a:srgbClr val="E8DFCF"/>
          </a:solidFill>
          <a:ln w="12700">
            <a:solidFill>
              <a:srgbClr val="7A3B44"/>
            </a:solidFill>
            <a:prstDash val="solid"/>
          </a:ln>
        </p:spPr>
        <p:txBody>
          <a:bodyPr/>
          <a:lstStyle/>
          <a:p>
            <a:endParaRPr lang="pl-PL" dirty="0"/>
          </a:p>
        </p:txBody>
      </p:sp>
      <p:sp>
        <p:nvSpPr>
          <p:cNvPr id="15" name="Text 13"/>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cs typeface="Times New Roman" panose="02020603050405020304" pitchFamily="18" charset="0"/>
              </a:rPr>
              <a:t>Jaką strategię utrzymania spójności Legionów należy przyjąć?</a:t>
            </a:r>
            <a:endParaRPr lang="en-US" sz="1634" dirty="0">
              <a:latin typeface="Times New Roman" panose="02020603050405020304" pitchFamily="18" charset="0"/>
              <a:cs typeface="Times New Roman" panose="02020603050405020304" pitchFamily="18" charset="0"/>
            </a:endParaRPr>
          </a:p>
        </p:txBody>
      </p:sp>
      <p:sp>
        <p:nvSpPr>
          <p:cNvPr id="16" name="Shape 14">
            <a:hlinkClick r:id="rId3" action="ppaction://hlinksldjump"/>
          </p:cNvPr>
          <p:cNvSpPr/>
          <p:nvPr/>
        </p:nvSpPr>
        <p:spPr>
          <a:xfrm>
            <a:off x="868680" y="4626864"/>
            <a:ext cx="10460736" cy="658368"/>
          </a:xfrm>
          <a:prstGeom prst="roundRect">
            <a:avLst>
              <a:gd name="adj" fmla="val 11111"/>
            </a:avLst>
          </a:prstGeom>
          <a:solidFill>
            <a:srgbClr val="7A3B44"/>
          </a:solidFill>
          <a:ln w="12700">
            <a:solidFill>
              <a:srgbClr val="7A3B44"/>
            </a:solidFill>
            <a:prstDash val="solid"/>
          </a:ln>
        </p:spPr>
        <p:txBody>
          <a:bodyPr/>
          <a:lstStyle/>
          <a:p>
            <a:endParaRPr lang="pl-PL" dirty="0"/>
          </a:p>
        </p:txBody>
      </p:sp>
      <p:sp>
        <p:nvSpPr>
          <p:cNvPr id="17" name="Shape 15">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8" name="Text 16">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7A3B44"/>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19" name="Text 17">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Tłumić napięcia poprzez bezwzględne egzekwowanie dyscypliny, ignorując przyczyny kryzysu.</a:t>
            </a:r>
            <a:endParaRPr lang="en-US" sz="1300" dirty="0">
              <a:latin typeface="Times New Roman" panose="02020603050405020304" pitchFamily="18" charset="0"/>
              <a:cs typeface="Times New Roman" panose="02020603050405020304" pitchFamily="18" charset="0"/>
            </a:endParaRPr>
          </a:p>
        </p:txBody>
      </p:sp>
      <p:sp>
        <p:nvSpPr>
          <p:cNvPr id="20" name="Shape 18">
            <a:hlinkClick r:id="rId4" action="ppaction://hlinksldjump"/>
          </p:cNvPr>
          <p:cNvSpPr/>
          <p:nvPr/>
        </p:nvSpPr>
        <p:spPr>
          <a:xfrm>
            <a:off x="868680" y="5413248"/>
            <a:ext cx="10460736" cy="658368"/>
          </a:xfrm>
          <a:prstGeom prst="roundRect">
            <a:avLst>
              <a:gd name="adj" fmla="val 11111"/>
            </a:avLst>
          </a:prstGeom>
          <a:solidFill>
            <a:srgbClr val="7A3B44"/>
          </a:solidFill>
          <a:ln w="12700">
            <a:solidFill>
              <a:srgbClr val="7A3B44"/>
            </a:solidFill>
            <a:prstDash val="solid"/>
          </a:ln>
        </p:spPr>
        <p:txBody>
          <a:bodyPr/>
          <a:lstStyle/>
          <a:p>
            <a:endParaRPr lang="pl-PL" dirty="0"/>
          </a:p>
        </p:txBody>
      </p:sp>
      <p:sp>
        <p:nvSpPr>
          <p:cNvPr id="21" name="Shape 19">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2" name="Text 20">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7A3B44"/>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3" name="Text 21">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Utrzymywać dyscyplinę, jednocześnie świadomie zarządzając napięciem i akceptując istnienie kryzysu.</a:t>
            </a:r>
            <a:endParaRPr lang="en-US" sz="1300" dirty="0">
              <a:latin typeface="Times New Roman" panose="02020603050405020304" pitchFamily="18" charset="0"/>
              <a:cs typeface="Times New Roman" panose="02020603050405020304" pitchFamily="18" charset="0"/>
            </a:endParaRPr>
          </a:p>
        </p:txBody>
      </p:sp>
      <p:sp>
        <p:nvSpPr>
          <p:cNvPr id="25" name="Text 23"/>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6" name="Shape 24"/>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7" name="Shape 25"/>
          <p:cNvSpPr/>
          <p:nvPr/>
        </p:nvSpPr>
        <p:spPr>
          <a:xfrm>
            <a:off x="11365992" y="6455664"/>
            <a:ext cx="164592" cy="0"/>
          </a:xfrm>
          <a:prstGeom prst="line">
            <a:avLst/>
          </a:prstGeom>
          <a:noFill/>
          <a:ln w="12700">
            <a:solidFill>
              <a:srgbClr val="7A3B44"/>
            </a:solidFill>
            <a:prstDash val="solid"/>
          </a:ln>
        </p:spPr>
        <p:txBody>
          <a:bodyPr/>
          <a:lstStyle/>
          <a:p>
            <a:endParaRPr lang="pl-PL" dirty="0"/>
          </a:p>
        </p:txBody>
      </p:sp>
      <p:pic>
        <p:nvPicPr>
          <p:cNvPr id="24" name="Obraz 23">
            <a:extLst>
              <a:ext uri="{FF2B5EF4-FFF2-40B4-BE49-F238E27FC236}">
                <a16:creationId xmlns:a16="http://schemas.microsoft.com/office/drawing/2014/main" id="{55097802-F26B-5340-FE95-508FDA4D3548}"/>
              </a:ext>
            </a:extLst>
          </p:cNvPr>
          <p:cNvPicPr>
            <a:picLocks noChangeAspect="1"/>
          </p:cNvPicPr>
          <p:nvPr/>
        </p:nvPicPr>
        <p:blipFill>
          <a:blip r:embed="rId5"/>
          <a:stretch>
            <a:fillRect/>
          </a:stretch>
        </p:blipFill>
        <p:spPr>
          <a:xfrm>
            <a:off x="9094726" y="123443"/>
            <a:ext cx="1658115" cy="64922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A35B3F"/>
          </a:solidFill>
          <a:ln w="12700">
            <a:solidFill>
              <a:srgbClr val="A35B3F"/>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1</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PYTANIE KORYGUJĄCE</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Mobilizacja i zaplecze społeczne</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1</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A35B3F"/>
          </a:solidFill>
          <a:ln w="12700">
            <a:solidFill>
              <a:srgbClr val="A35B3F"/>
            </a:solidFill>
            <a:prstDash val="solid"/>
          </a:ln>
        </p:spPr>
        <p:txBody>
          <a:bodyPr/>
          <a:lstStyle/>
          <a:p>
            <a:endParaRPr lang="pl-PL" dirty="0"/>
          </a:p>
        </p:txBody>
      </p:sp>
      <p:sp>
        <p:nvSpPr>
          <p:cNvPr id="11" name="Text 9"/>
          <p:cNvSpPr/>
          <p:nvPr/>
        </p:nvSpPr>
        <p:spPr>
          <a:xfrm>
            <a:off x="886968" y="1371600"/>
            <a:ext cx="1828800" cy="182880"/>
          </a:xfrm>
          <a:prstGeom prst="rect">
            <a:avLst/>
          </a:prstGeom>
          <a:noFill/>
          <a:ln/>
        </p:spPr>
        <p:txBody>
          <a:bodyPr wrap="square" rtlCol="0" anchor="ctr"/>
          <a:lstStyle/>
          <a:p>
            <a:pPr marL="0" indent="0">
              <a:buNone/>
            </a:pPr>
            <a:r>
              <a:rPr lang="en-US" sz="950" b="1" dirty="0">
                <a:solidFill>
                  <a:srgbClr val="A35B3F"/>
                </a:solidFill>
                <a:latin typeface="Times New Roman" panose="02020603050405020304" pitchFamily="18" charset="0"/>
                <a:ea typeface="Aptos" pitchFamily="34" charset="-122"/>
                <a:cs typeface="Times New Roman" panose="02020603050405020304" pitchFamily="18" charset="0"/>
              </a:rPr>
              <a:t>KOREKTA ŚCIEŻKI</a:t>
            </a:r>
            <a:endParaRPr lang="en-US" sz="950" dirty="0">
              <a:latin typeface="Times New Roman" panose="02020603050405020304" pitchFamily="18" charset="0"/>
              <a:cs typeface="Times New Roman" panose="02020603050405020304" pitchFamily="18" charset="0"/>
            </a:endParaRPr>
          </a:p>
        </p:txBody>
      </p:sp>
      <p:sp>
        <p:nvSpPr>
          <p:cNvPr id="12" name="Shape 10"/>
          <p:cNvSpPr/>
          <p:nvPr/>
        </p:nvSpPr>
        <p:spPr>
          <a:xfrm>
            <a:off x="868680" y="1591056"/>
            <a:ext cx="10460736" cy="1755648"/>
          </a:xfrm>
          <a:prstGeom prst="roundRect">
            <a:avLst>
              <a:gd name="adj" fmla="val 3125"/>
            </a:avLst>
          </a:prstGeom>
          <a:solidFill>
            <a:srgbClr val="EFE7D7"/>
          </a:solidFill>
          <a:ln w="12700">
            <a:solidFill>
              <a:srgbClr val="D7CEBF"/>
            </a:solidFill>
            <a:prstDash val="solid"/>
          </a:ln>
        </p:spPr>
        <p:txBody>
          <a:bodyPr/>
          <a:lstStyle/>
          <a:p>
            <a:endParaRPr lang="pl-PL" dirty="0"/>
          </a:p>
        </p:txBody>
      </p:sp>
      <p:sp>
        <p:nvSpPr>
          <p:cNvPr id="13" name="Text 11"/>
          <p:cNvSpPr/>
          <p:nvPr/>
        </p:nvSpPr>
        <p:spPr>
          <a:xfrm>
            <a:off x="1078992" y="1965960"/>
            <a:ext cx="10040112" cy="841248"/>
          </a:xfrm>
          <a:prstGeom prst="rect">
            <a:avLst/>
          </a:prstGeom>
          <a:noFill/>
          <a:ln/>
        </p:spPr>
        <p:txBody>
          <a:bodyPr wrap="square" lIns="254" tIns="254" rIns="254" bIns="254" rtlCol="0" anchor="ctr"/>
          <a:lstStyle/>
          <a:p>
            <a:pPr marL="0" indent="0" algn="ctr">
              <a:buNone/>
            </a:pPr>
            <a:r>
              <a:rPr lang="en-US" sz="1797" dirty="0">
                <a:solidFill>
                  <a:srgbClr val="1F1A17"/>
                </a:solidFill>
                <a:latin typeface="Times New Roman" panose="02020603050405020304" pitchFamily="18" charset="0"/>
                <a:cs typeface="Times New Roman" panose="02020603050405020304" pitchFamily="18" charset="0"/>
              </a:rPr>
              <a:t>Ten ekran uruchamia się tylko po błędnym wyborze w poprzedniej decyzji. Odpowiedz poprawnie, aby wrócić do właściwej ścieżki sektora.</a:t>
            </a:r>
            <a:endParaRPr lang="en-US" sz="1797" dirty="0">
              <a:latin typeface="Times New Roman" panose="02020603050405020304" pitchFamily="18" charset="0"/>
              <a:cs typeface="Times New Roman" panose="02020603050405020304" pitchFamily="18" charset="0"/>
            </a:endParaRPr>
          </a:p>
        </p:txBody>
      </p:sp>
      <p:sp>
        <p:nvSpPr>
          <p:cNvPr id="14" name="Text 12"/>
          <p:cNvSpPr/>
          <p:nvPr/>
        </p:nvSpPr>
        <p:spPr>
          <a:xfrm>
            <a:off x="886968" y="3529584"/>
            <a:ext cx="1920240" cy="182880"/>
          </a:xfrm>
          <a:prstGeom prst="rect">
            <a:avLst/>
          </a:prstGeom>
          <a:noFill/>
          <a:ln/>
        </p:spPr>
        <p:txBody>
          <a:bodyPr wrap="square" rtlCol="0" anchor="ctr"/>
          <a:lstStyle/>
          <a:p>
            <a:pPr marL="0" indent="0">
              <a:buNone/>
            </a:pPr>
            <a:r>
              <a:rPr lang="en-US" sz="950" b="1" dirty="0">
                <a:solidFill>
                  <a:srgbClr val="A35B3F"/>
                </a:solidFill>
                <a:latin typeface="Times New Roman" panose="02020603050405020304" pitchFamily="18" charset="0"/>
                <a:ea typeface="Aptos" pitchFamily="34" charset="-122"/>
                <a:cs typeface="Times New Roman" panose="02020603050405020304" pitchFamily="18" charset="0"/>
              </a:rPr>
              <a:t>PYTANIE KORYGUJĄCE</a:t>
            </a:r>
            <a:endParaRPr lang="en-US" sz="950" dirty="0">
              <a:latin typeface="Times New Roman" panose="02020603050405020304" pitchFamily="18" charset="0"/>
              <a:cs typeface="Times New Roman" panose="02020603050405020304" pitchFamily="18" charset="0"/>
            </a:endParaRPr>
          </a:p>
        </p:txBody>
      </p:sp>
      <p:sp>
        <p:nvSpPr>
          <p:cNvPr id="15" name="Shape 13"/>
          <p:cNvSpPr/>
          <p:nvPr/>
        </p:nvSpPr>
        <p:spPr>
          <a:xfrm>
            <a:off x="868680" y="3730752"/>
            <a:ext cx="10460736" cy="713232"/>
          </a:xfrm>
          <a:prstGeom prst="roundRect">
            <a:avLst>
              <a:gd name="adj" fmla="val 7692"/>
            </a:avLst>
          </a:prstGeom>
          <a:solidFill>
            <a:srgbClr val="E8DFCF"/>
          </a:solidFill>
          <a:ln w="12700">
            <a:solidFill>
              <a:srgbClr val="A35B3F"/>
            </a:solidFill>
            <a:prstDash val="solid"/>
          </a:ln>
        </p:spPr>
        <p:txBody>
          <a:bodyPr/>
          <a:lstStyle/>
          <a:p>
            <a:endParaRPr lang="pl-PL" dirty="0"/>
          </a:p>
        </p:txBody>
      </p:sp>
      <p:sp>
        <p:nvSpPr>
          <p:cNvPr id="16" name="Text 14"/>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00" b="1" dirty="0">
                <a:solidFill>
                  <a:srgbClr val="1F1A17"/>
                </a:solidFill>
                <a:latin typeface="Times New Roman" panose="02020603050405020304" pitchFamily="18" charset="0"/>
                <a:cs typeface="Times New Roman" panose="02020603050405020304" pitchFamily="18" charset="0"/>
              </a:rPr>
              <a:t>Co w rzeczywistości najbardziej ograniczało możliwość masowej mobilizacji do Legionów Polskich w 1914 roku?</a:t>
            </a:r>
            <a:endParaRPr lang="en-US" sz="1600" dirty="0">
              <a:latin typeface="Times New Roman" panose="02020603050405020304" pitchFamily="18" charset="0"/>
              <a:cs typeface="Times New Roman" panose="02020603050405020304" pitchFamily="18" charset="0"/>
            </a:endParaRPr>
          </a:p>
        </p:txBody>
      </p:sp>
      <p:sp>
        <p:nvSpPr>
          <p:cNvPr id="17" name="Shape 15">
            <a:hlinkClick r:id="rId3" action="ppaction://hlinksldjump"/>
          </p:cNvPr>
          <p:cNvSpPr/>
          <p:nvPr/>
        </p:nvSpPr>
        <p:spPr>
          <a:xfrm>
            <a:off x="868680" y="4626864"/>
            <a:ext cx="10460736" cy="658368"/>
          </a:xfrm>
          <a:prstGeom prst="roundRect">
            <a:avLst>
              <a:gd name="adj" fmla="val 11111"/>
            </a:avLst>
          </a:prstGeom>
          <a:solidFill>
            <a:srgbClr val="A35B3F"/>
          </a:solidFill>
          <a:ln w="12700">
            <a:solidFill>
              <a:srgbClr val="A35B3F"/>
            </a:solidFill>
            <a:prstDash val="solid"/>
          </a:ln>
        </p:spPr>
        <p:txBody>
          <a:bodyPr/>
          <a:lstStyle/>
          <a:p>
            <a:endParaRPr lang="pl-PL" dirty="0"/>
          </a:p>
        </p:txBody>
      </p:sp>
      <p:sp>
        <p:nvSpPr>
          <p:cNvPr id="18" name="Shape 16">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9" name="Text 17">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A35B3F"/>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20" name="Text 18">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Brak entuzjazmu społecznego i powszechna niechęć do walki zbrojnej.</a:t>
            </a:r>
            <a:endParaRPr lang="en-US" sz="1300" dirty="0">
              <a:latin typeface="Times New Roman" panose="02020603050405020304" pitchFamily="18" charset="0"/>
              <a:cs typeface="Times New Roman" panose="02020603050405020304" pitchFamily="18" charset="0"/>
            </a:endParaRPr>
          </a:p>
        </p:txBody>
      </p:sp>
      <p:sp>
        <p:nvSpPr>
          <p:cNvPr id="21" name="Shape 19">
            <a:hlinkClick r:id="rId4" action="ppaction://hlinksldjump"/>
          </p:cNvPr>
          <p:cNvSpPr/>
          <p:nvPr/>
        </p:nvSpPr>
        <p:spPr>
          <a:xfrm>
            <a:off x="868680" y="5413248"/>
            <a:ext cx="10460736" cy="658368"/>
          </a:xfrm>
          <a:prstGeom prst="roundRect">
            <a:avLst>
              <a:gd name="adj" fmla="val 11111"/>
            </a:avLst>
          </a:prstGeom>
          <a:solidFill>
            <a:srgbClr val="A35B3F"/>
          </a:solidFill>
          <a:ln w="12700">
            <a:solidFill>
              <a:srgbClr val="A35B3F"/>
            </a:solidFill>
            <a:prstDash val="solid"/>
          </a:ln>
        </p:spPr>
        <p:txBody>
          <a:bodyPr/>
          <a:lstStyle/>
          <a:p>
            <a:endParaRPr lang="pl-PL" dirty="0"/>
          </a:p>
        </p:txBody>
      </p:sp>
      <p:sp>
        <p:nvSpPr>
          <p:cNvPr id="22" name="Shape 20">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3" name="Text 21">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A35B3F"/>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4" name="Text 22">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Ograniczenia polityczne, organizacyjne i kadrowe, niezależne od nastrojów społecznych.</a:t>
            </a:r>
            <a:endParaRPr lang="en-US" sz="1300" dirty="0">
              <a:latin typeface="Times New Roman" panose="02020603050405020304" pitchFamily="18" charset="0"/>
              <a:cs typeface="Times New Roman" panose="02020603050405020304" pitchFamily="18" charset="0"/>
            </a:endParaRPr>
          </a:p>
        </p:txBody>
      </p:sp>
      <p:sp>
        <p:nvSpPr>
          <p:cNvPr id="26" name="Text 2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7" name="Shape 2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8" name="Shape 26"/>
          <p:cNvSpPr/>
          <p:nvPr/>
        </p:nvSpPr>
        <p:spPr>
          <a:xfrm>
            <a:off x="11365992" y="6455664"/>
            <a:ext cx="164592" cy="0"/>
          </a:xfrm>
          <a:prstGeom prst="line">
            <a:avLst/>
          </a:prstGeom>
          <a:noFill/>
          <a:ln w="12700">
            <a:solidFill>
              <a:srgbClr val="A35B3F"/>
            </a:solidFill>
            <a:prstDash val="solid"/>
          </a:ln>
        </p:spPr>
        <p:txBody>
          <a:bodyPr/>
          <a:lstStyle/>
          <a:p>
            <a:endParaRPr lang="pl-PL" dirty="0"/>
          </a:p>
        </p:txBody>
      </p:sp>
      <p:pic>
        <p:nvPicPr>
          <p:cNvPr id="25" name="Obraz 24">
            <a:extLst>
              <a:ext uri="{FF2B5EF4-FFF2-40B4-BE49-F238E27FC236}">
                <a16:creationId xmlns:a16="http://schemas.microsoft.com/office/drawing/2014/main" id="{7422E981-A464-31A1-7405-38B4549426F6}"/>
              </a:ext>
            </a:extLst>
          </p:cNvPr>
          <p:cNvPicPr>
            <a:picLocks noChangeAspect="1"/>
          </p:cNvPicPr>
          <p:nvPr/>
        </p:nvPicPr>
        <p:blipFill>
          <a:blip r:embed="rId5"/>
          <a:stretch>
            <a:fillRect/>
          </a:stretch>
        </p:blipFill>
        <p:spPr>
          <a:xfrm>
            <a:off x="9406125" y="123443"/>
            <a:ext cx="1658115" cy="649225"/>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7A3B44"/>
          </a:solidFill>
          <a:ln w="12700">
            <a:solidFill>
              <a:srgbClr val="7A3B44"/>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5</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KOREKTA</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Morale i kryzysy wewnętrzne</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5</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7A3B44"/>
          </a:solidFill>
          <a:ln w="12700">
            <a:solidFill>
              <a:srgbClr val="7A3B44"/>
            </a:solidFill>
            <a:prstDash val="solid"/>
          </a:ln>
        </p:spPr>
        <p:txBody>
          <a:bodyPr/>
          <a:lstStyle/>
          <a:p>
            <a:endParaRPr lang="pl-PL" dirty="0"/>
          </a:p>
        </p:txBody>
      </p:sp>
      <p:sp>
        <p:nvSpPr>
          <p:cNvPr id="11" name="Shape 9"/>
          <p:cNvSpPr/>
          <p:nvPr/>
        </p:nvSpPr>
        <p:spPr>
          <a:xfrm>
            <a:off x="941832" y="1572768"/>
            <a:ext cx="164592" cy="3566160"/>
          </a:xfrm>
          <a:prstGeom prst="rect">
            <a:avLst/>
          </a:prstGeom>
          <a:solidFill>
            <a:srgbClr val="8E3B3B"/>
          </a:solidFill>
          <a:ln w="12700">
            <a:solidFill>
              <a:srgbClr val="8E3B3B"/>
            </a:solidFill>
            <a:prstDash val="solid"/>
          </a:ln>
        </p:spPr>
        <p:txBody>
          <a:bodyPr/>
          <a:lstStyle/>
          <a:p>
            <a:endParaRPr lang="pl-PL" dirty="0"/>
          </a:p>
        </p:txBody>
      </p:sp>
      <p:sp>
        <p:nvSpPr>
          <p:cNvPr id="12" name="Text 10"/>
          <p:cNvSpPr/>
          <p:nvPr/>
        </p:nvSpPr>
        <p:spPr>
          <a:xfrm>
            <a:off x="1298448" y="1463040"/>
            <a:ext cx="1645920" cy="182880"/>
          </a:xfrm>
          <a:prstGeom prst="rect">
            <a:avLst/>
          </a:prstGeom>
          <a:noFill/>
          <a:ln/>
        </p:spPr>
        <p:txBody>
          <a:bodyPr wrap="square" rtlCol="0" anchor="ctr"/>
          <a:lstStyle/>
          <a:p>
            <a:pPr marL="0" indent="0">
              <a:buNone/>
            </a:pPr>
            <a:r>
              <a:rPr lang="en-US" sz="950" b="1" dirty="0">
                <a:solidFill>
                  <a:srgbClr val="8E3B3B"/>
                </a:solidFill>
                <a:latin typeface="Times New Roman" panose="02020603050405020304" pitchFamily="18" charset="0"/>
                <a:ea typeface="Aptos" pitchFamily="34" charset="-122"/>
                <a:cs typeface="Times New Roman" panose="02020603050405020304" pitchFamily="18" charset="0"/>
              </a:rPr>
              <a:t>WYJAŚNIENIE</a:t>
            </a:r>
            <a:endParaRPr lang="en-US" sz="950" dirty="0">
              <a:latin typeface="Times New Roman" panose="02020603050405020304" pitchFamily="18" charset="0"/>
              <a:cs typeface="Times New Roman" panose="02020603050405020304" pitchFamily="18" charset="0"/>
            </a:endParaRPr>
          </a:p>
        </p:txBody>
      </p:sp>
      <p:sp>
        <p:nvSpPr>
          <p:cNvPr id="13" name="Text 11"/>
          <p:cNvSpPr/>
          <p:nvPr/>
        </p:nvSpPr>
        <p:spPr>
          <a:xfrm>
            <a:off x="1298448" y="1847088"/>
            <a:ext cx="9646920" cy="2176272"/>
          </a:xfrm>
          <a:prstGeom prst="rect">
            <a:avLst/>
          </a:prstGeom>
          <a:noFill/>
          <a:ln/>
        </p:spPr>
        <p:txBody>
          <a:bodyPr wrap="square" lIns="508" tIns="508" rIns="508" bIns="508" rtlCol="0" anchor="ctr"/>
          <a:lstStyle/>
          <a:p>
            <a:pPr marL="0" indent="0">
              <a:lnSpc>
                <a:spcPct val="106000"/>
              </a:lnSpc>
              <a:buNone/>
            </a:pPr>
            <a:r>
              <a:rPr lang="en-US" sz="1996" dirty="0">
                <a:solidFill>
                  <a:srgbClr val="1F1A17"/>
                </a:solidFill>
                <a:latin typeface="Times New Roman" panose="02020603050405020304" pitchFamily="18" charset="0"/>
                <a:cs typeface="Times New Roman" panose="02020603050405020304" pitchFamily="18" charset="0"/>
              </a:rPr>
              <a:t>Sama twarda dyscyplina nie rozwiązuje problemu, jeśli przyczyna leży głębiej. Dowództwo Legionów nie usuwało napięć, ponieważ nie dysponowało narzędziami, by je zlikwidować. Zarządzanie kryzysem opierało się na autorytecie dowódców liniowych, dbałości o ciągłość organizacyjną i utrzymaniu porządku wewnątrz formacji. Dzięki temu możliwe było zachowanie spójności Legionów aż do momentu, gdy dalsza służba straciła sens polityczny.</a:t>
            </a:r>
            <a:endParaRPr lang="en-US" sz="1996" dirty="0">
              <a:latin typeface="Times New Roman" panose="02020603050405020304" pitchFamily="18" charset="0"/>
              <a:cs typeface="Times New Roman" panose="02020603050405020304" pitchFamily="18" charset="0"/>
            </a:endParaRPr>
          </a:p>
        </p:txBody>
      </p:sp>
      <p:sp>
        <p:nvSpPr>
          <p:cNvPr id="14" name="Text 12">
            <a:hlinkClick r:id="rId3" action="ppaction://hlinksldjump"/>
          </p:cNvPr>
          <p:cNvSpPr/>
          <p:nvPr/>
        </p:nvSpPr>
        <p:spPr>
          <a:xfrm>
            <a:off x="3611880" y="4526280"/>
            <a:ext cx="4343400" cy="603504"/>
          </a:xfrm>
          <a:prstGeom prst="roundRect">
            <a:avLst/>
          </a:prstGeom>
          <a:solidFill>
            <a:srgbClr val="7A3B44"/>
          </a:solidFill>
          <a:ln>
            <a:solidFill>
              <a:srgbClr val="7A3B44"/>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Wróć do decyzji</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7A3B44"/>
            </a:solidFill>
            <a:prstDash val="solid"/>
          </a:ln>
        </p:spPr>
        <p:txBody>
          <a:bodyPr/>
          <a:lstStyle/>
          <a:p>
            <a:endParaRPr lang="pl-PL" dirty="0"/>
          </a:p>
        </p:txBody>
      </p:sp>
      <p:pic>
        <p:nvPicPr>
          <p:cNvPr id="15" name="Obraz 14">
            <a:extLst>
              <a:ext uri="{FF2B5EF4-FFF2-40B4-BE49-F238E27FC236}">
                <a16:creationId xmlns:a16="http://schemas.microsoft.com/office/drawing/2014/main" id="{65D0CAE1-25C2-534B-4F8E-2F96552710CD}"/>
              </a:ext>
            </a:extLst>
          </p:cNvPr>
          <p:cNvPicPr>
            <a:picLocks noChangeAspect="1"/>
          </p:cNvPicPr>
          <p:nvPr/>
        </p:nvPicPr>
        <p:blipFill>
          <a:blip r:embed="rId4"/>
          <a:stretch>
            <a:fillRect/>
          </a:stretch>
        </p:blipFill>
        <p:spPr>
          <a:xfrm>
            <a:off x="9052560" y="160020"/>
            <a:ext cx="1658115" cy="649225"/>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7A3B44"/>
          </a:solidFill>
          <a:ln w="12700">
            <a:solidFill>
              <a:srgbClr val="7A3B44"/>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5</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PODSUMOWANIE</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Morale i kryzysy wewnętrzne</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5</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7A3B44"/>
          </a:solidFill>
          <a:ln w="12700">
            <a:solidFill>
              <a:srgbClr val="7A3B44"/>
            </a:solidFill>
            <a:prstDash val="solid"/>
          </a:ln>
        </p:spPr>
        <p:txBody>
          <a:bodyPr/>
          <a:lstStyle/>
          <a:p>
            <a:endParaRPr lang="pl-PL" dirty="0"/>
          </a:p>
        </p:txBody>
      </p:sp>
      <p:sp>
        <p:nvSpPr>
          <p:cNvPr id="11" name="Text 9"/>
          <p:cNvSpPr/>
          <p:nvPr/>
        </p:nvSpPr>
        <p:spPr>
          <a:xfrm>
            <a:off x="896112" y="1353312"/>
            <a:ext cx="2011680" cy="182880"/>
          </a:xfrm>
          <a:prstGeom prst="rect">
            <a:avLst/>
          </a:prstGeom>
          <a:noFill/>
          <a:ln/>
        </p:spPr>
        <p:txBody>
          <a:bodyPr wrap="square" rtlCol="0" anchor="ctr"/>
          <a:lstStyle/>
          <a:p>
            <a:pPr marL="0" indent="0">
              <a:buNone/>
            </a:pPr>
            <a:r>
              <a:rPr lang="en-US" sz="950" b="1" dirty="0">
                <a:solidFill>
                  <a:srgbClr val="7A3B44"/>
                </a:solidFill>
                <a:latin typeface="Times New Roman" panose="02020603050405020304" pitchFamily="18" charset="0"/>
                <a:ea typeface="Aptos" pitchFamily="34" charset="-122"/>
                <a:cs typeface="Times New Roman" panose="02020603050405020304" pitchFamily="18" charset="0"/>
              </a:rPr>
              <a:t>ZAMKNIĘCIE SEKTORA</a:t>
            </a:r>
            <a:endParaRPr lang="en-US" sz="950" dirty="0">
              <a:latin typeface="Times New Roman" panose="02020603050405020304" pitchFamily="18" charset="0"/>
              <a:cs typeface="Times New Roman" panose="02020603050405020304" pitchFamily="18" charset="0"/>
            </a:endParaRPr>
          </a:p>
        </p:txBody>
      </p:sp>
      <p:sp>
        <p:nvSpPr>
          <p:cNvPr id="12" name="Shape 10"/>
          <p:cNvSpPr/>
          <p:nvPr/>
        </p:nvSpPr>
        <p:spPr>
          <a:xfrm>
            <a:off x="868680" y="1627632"/>
            <a:ext cx="10460736" cy="2971800"/>
          </a:xfrm>
          <a:prstGeom prst="roundRect">
            <a:avLst>
              <a:gd name="adj" fmla="val 1846"/>
            </a:avLst>
          </a:prstGeom>
          <a:solidFill>
            <a:srgbClr val="EFE7D7"/>
          </a:solidFill>
          <a:ln w="12700">
            <a:solidFill>
              <a:srgbClr val="D7CEBF"/>
            </a:solidFill>
            <a:prstDash val="solid"/>
          </a:ln>
        </p:spPr>
        <p:txBody>
          <a:bodyPr/>
          <a:lstStyle/>
          <a:p>
            <a:endParaRPr lang="pl-PL" dirty="0"/>
          </a:p>
        </p:txBody>
      </p:sp>
      <p:sp>
        <p:nvSpPr>
          <p:cNvPr id="13" name="Text 11"/>
          <p:cNvSpPr/>
          <p:nvPr/>
        </p:nvSpPr>
        <p:spPr>
          <a:xfrm>
            <a:off x="1042416" y="1828800"/>
            <a:ext cx="10104120" cy="2578608"/>
          </a:xfrm>
          <a:prstGeom prst="rect">
            <a:avLst/>
          </a:prstGeom>
          <a:noFill/>
          <a:ln/>
        </p:spPr>
        <p:txBody>
          <a:bodyPr wrap="square" lIns="254" tIns="254" rIns="254" bIns="254" rtlCol="0" anchor="ctr"/>
          <a:lstStyle/>
          <a:p>
            <a:pPr marL="0" indent="0">
              <a:lnSpc>
                <a:spcPct val="108000"/>
              </a:lnSpc>
              <a:buNone/>
            </a:pPr>
            <a:r>
              <a:rPr lang="en-US" sz="2095" dirty="0">
                <a:solidFill>
                  <a:srgbClr val="1F1A17"/>
                </a:solidFill>
                <a:latin typeface="Times New Roman" panose="02020603050405020304" pitchFamily="18" charset="0"/>
                <a:cs typeface="Times New Roman" panose="02020603050405020304" pitchFamily="18" charset="0"/>
              </a:rPr>
              <a:t>Morale Legionów było wystawiane na próbę przez długą wojnę i brak jasnej perspektywy politycznej. Kryzys narastał etapami: od zmęczenia frontowego po pytanie, czy dalsza służba nadal prowadzi do zakładanego celu. Spójność utrzymywano głównie dzięki autorytetowi dowódców, dyscyplinie i dbałości o porządek organizacyjny – mimo że przyczyn kryzysu nie dało się usunąć rozkazem. Stopniowe narastanie napięcia przygotowało grunt pod decyzje graniczne roku 1917.</a:t>
            </a:r>
            <a:endParaRPr lang="en-US" sz="2095" dirty="0">
              <a:latin typeface="Times New Roman" panose="02020603050405020304" pitchFamily="18" charset="0"/>
              <a:cs typeface="Times New Roman" panose="02020603050405020304" pitchFamily="18" charset="0"/>
            </a:endParaRPr>
          </a:p>
        </p:txBody>
      </p:sp>
      <p:sp>
        <p:nvSpPr>
          <p:cNvPr id="14" name="Text 12">
            <a:hlinkClick r:id="rId3" action="ppaction://hlinksldjump"/>
          </p:cNvPr>
          <p:cNvSpPr/>
          <p:nvPr/>
        </p:nvSpPr>
        <p:spPr>
          <a:xfrm>
            <a:off x="3776472" y="4919472"/>
            <a:ext cx="3749040" cy="640080"/>
          </a:xfrm>
          <a:prstGeom prst="roundRect">
            <a:avLst/>
          </a:prstGeom>
          <a:solidFill>
            <a:srgbClr val="7A3B44"/>
          </a:solidFill>
          <a:ln>
            <a:solidFill>
              <a:srgbClr val="7A3B44"/>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Przejdź do kolejnego sektora</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7A3B44"/>
            </a:solidFill>
            <a:prstDash val="solid"/>
          </a:ln>
        </p:spPr>
        <p:txBody>
          <a:bodyPr/>
          <a:lstStyle/>
          <a:p>
            <a:endParaRPr lang="pl-PL" dirty="0"/>
          </a:p>
        </p:txBody>
      </p:sp>
      <p:pic>
        <p:nvPicPr>
          <p:cNvPr id="15" name="Obraz 14">
            <a:extLst>
              <a:ext uri="{FF2B5EF4-FFF2-40B4-BE49-F238E27FC236}">
                <a16:creationId xmlns:a16="http://schemas.microsoft.com/office/drawing/2014/main" id="{534D9B6D-3A8A-A951-C2A0-9E9C4FD36FF9}"/>
              </a:ext>
            </a:extLst>
          </p:cNvPr>
          <p:cNvPicPr>
            <a:picLocks noChangeAspect="1"/>
          </p:cNvPicPr>
          <p:nvPr/>
        </p:nvPicPr>
        <p:blipFill>
          <a:blip r:embed="rId4"/>
          <a:stretch>
            <a:fillRect/>
          </a:stretch>
        </p:blipFill>
        <p:spPr>
          <a:xfrm>
            <a:off x="9000742" y="120851"/>
            <a:ext cx="1658115" cy="649225"/>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5C4A6D"/>
          </a:solidFill>
          <a:ln w="12700">
            <a:solidFill>
              <a:srgbClr val="5C4A6D"/>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6</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START</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Propaganda, narracja i wizerunek Legionów</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6</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5C4A6D"/>
          </a:solidFill>
          <a:ln w="12700">
            <a:solidFill>
              <a:srgbClr val="5C4A6D"/>
            </a:solidFill>
            <a:prstDash val="solid"/>
          </a:ln>
        </p:spPr>
        <p:txBody>
          <a:bodyPr/>
          <a:lstStyle/>
          <a:p>
            <a:endParaRPr lang="pl-PL" dirty="0"/>
          </a:p>
        </p:txBody>
      </p:sp>
      <p:sp>
        <p:nvSpPr>
          <p:cNvPr id="11" name="Text 9"/>
          <p:cNvSpPr/>
          <p:nvPr/>
        </p:nvSpPr>
        <p:spPr>
          <a:xfrm>
            <a:off x="886968" y="1371600"/>
            <a:ext cx="1280160" cy="182880"/>
          </a:xfrm>
          <a:prstGeom prst="rect">
            <a:avLst/>
          </a:prstGeom>
          <a:noFill/>
          <a:ln/>
        </p:spPr>
        <p:txBody>
          <a:bodyPr wrap="square" rtlCol="0" anchor="ctr"/>
          <a:lstStyle/>
          <a:p>
            <a:pPr marL="0" indent="0">
              <a:buNone/>
            </a:pPr>
            <a:r>
              <a:rPr lang="en-US" sz="950" b="1" dirty="0">
                <a:solidFill>
                  <a:srgbClr val="5C4A6D"/>
                </a:solidFill>
                <a:latin typeface="Times New Roman" panose="02020603050405020304" pitchFamily="18" charset="0"/>
                <a:ea typeface="Aptos" pitchFamily="34" charset="-122"/>
                <a:cs typeface="Times New Roman" panose="02020603050405020304" pitchFamily="18" charset="0"/>
              </a:rPr>
              <a:t>SYTUACJA</a:t>
            </a:r>
            <a:endParaRPr lang="en-US" sz="950" dirty="0">
              <a:latin typeface="Times New Roman" panose="02020603050405020304" pitchFamily="18" charset="0"/>
              <a:cs typeface="Times New Roman" panose="02020603050405020304" pitchFamily="18" charset="0"/>
            </a:endParaRPr>
          </a:p>
        </p:txBody>
      </p:sp>
      <p:sp>
        <p:nvSpPr>
          <p:cNvPr id="12" name="Text 10"/>
          <p:cNvSpPr/>
          <p:nvPr/>
        </p:nvSpPr>
        <p:spPr>
          <a:xfrm>
            <a:off x="868680" y="1591056"/>
            <a:ext cx="10460736" cy="1755648"/>
          </a:xfrm>
          <a:prstGeom prst="rect">
            <a:avLst/>
          </a:prstGeom>
          <a:noFill/>
          <a:ln/>
        </p:spPr>
        <p:txBody>
          <a:bodyPr wrap="square" lIns="1016" tIns="1016" rIns="1016" bIns="1016" rtlCol="0" anchor="ctr">
            <a:normAutofit/>
          </a:bodyPr>
          <a:lstStyle/>
          <a:p>
            <a:pPr marL="0" indent="0">
              <a:lnSpc>
                <a:spcPct val="108000"/>
              </a:lnSpc>
              <a:buNone/>
            </a:pPr>
            <a:r>
              <a:rPr lang="en-US" sz="1797" dirty="0">
                <a:solidFill>
                  <a:srgbClr val="1F1A17"/>
                </a:solidFill>
                <a:latin typeface="Times New Roman" panose="02020603050405020304" pitchFamily="18" charset="0"/>
                <a:cs typeface="Times New Roman" panose="02020603050405020304" pitchFamily="18" charset="0"/>
              </a:rPr>
              <a:t>Legiony Polskie od początku funkcjonują nie tylko jako formacja wojskowa, lecz także jako symbol polityczny i propagandowy. Prasa, odezwy, ikonografia i narracja czynu zbrojnego budują obraz Legionów w kraju i za granicą. Wizerunek formacji zaczyna żyć własnym życiem, częściowo niezależnie od realiów frontowych. Musisz zdecydować, jaką rolę pełni propaganda w funkcjonowaniu Legionów.</a:t>
            </a:r>
            <a:endParaRPr lang="en-US" sz="1797" dirty="0">
              <a:latin typeface="Times New Roman" panose="02020603050405020304" pitchFamily="18" charset="0"/>
              <a:cs typeface="Times New Roman" panose="02020603050405020304" pitchFamily="18" charset="0"/>
            </a:endParaRPr>
          </a:p>
        </p:txBody>
      </p:sp>
      <p:sp>
        <p:nvSpPr>
          <p:cNvPr id="13" name="Text 11"/>
          <p:cNvSpPr/>
          <p:nvPr/>
        </p:nvSpPr>
        <p:spPr>
          <a:xfrm>
            <a:off x="886968" y="3529584"/>
            <a:ext cx="1828800" cy="182880"/>
          </a:xfrm>
          <a:prstGeom prst="rect">
            <a:avLst/>
          </a:prstGeom>
          <a:noFill/>
          <a:ln/>
        </p:spPr>
        <p:txBody>
          <a:bodyPr wrap="square" rtlCol="0" anchor="ctr"/>
          <a:lstStyle/>
          <a:p>
            <a:pPr marL="0" indent="0">
              <a:buNone/>
            </a:pPr>
            <a:r>
              <a:rPr lang="en-US" sz="950" b="1" dirty="0">
                <a:solidFill>
                  <a:srgbClr val="5C4A6D"/>
                </a:solidFill>
                <a:latin typeface="Times New Roman" panose="02020603050405020304" pitchFamily="18" charset="0"/>
                <a:ea typeface="Aptos" pitchFamily="34" charset="-122"/>
                <a:cs typeface="Times New Roman" panose="02020603050405020304" pitchFamily="18" charset="0"/>
              </a:rPr>
              <a:t>PYTANIE DECYZYJNE</a:t>
            </a:r>
            <a:endParaRPr lang="en-US" sz="950" dirty="0">
              <a:latin typeface="Times New Roman" panose="02020603050405020304" pitchFamily="18" charset="0"/>
              <a:cs typeface="Times New Roman" panose="02020603050405020304" pitchFamily="18" charset="0"/>
            </a:endParaRPr>
          </a:p>
        </p:txBody>
      </p:sp>
      <p:sp>
        <p:nvSpPr>
          <p:cNvPr id="14" name="Shape 12"/>
          <p:cNvSpPr/>
          <p:nvPr/>
        </p:nvSpPr>
        <p:spPr>
          <a:xfrm>
            <a:off x="868680" y="3730752"/>
            <a:ext cx="10460736" cy="713232"/>
          </a:xfrm>
          <a:prstGeom prst="roundRect">
            <a:avLst>
              <a:gd name="adj" fmla="val 7692"/>
            </a:avLst>
          </a:prstGeom>
          <a:solidFill>
            <a:srgbClr val="E8DFCF"/>
          </a:solidFill>
          <a:ln w="12700">
            <a:solidFill>
              <a:srgbClr val="5C4A6D"/>
            </a:solidFill>
            <a:prstDash val="solid"/>
          </a:ln>
        </p:spPr>
        <p:txBody>
          <a:bodyPr/>
          <a:lstStyle/>
          <a:p>
            <a:endParaRPr lang="pl-PL" dirty="0"/>
          </a:p>
        </p:txBody>
      </p:sp>
      <p:sp>
        <p:nvSpPr>
          <p:cNvPr id="15" name="Text 13"/>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cs typeface="Times New Roman" panose="02020603050405020304" pitchFamily="18" charset="0"/>
              </a:rPr>
              <a:t>Jak należy rozumieć rolę propagandy i narracji legionowej?</a:t>
            </a:r>
            <a:endParaRPr lang="en-US" sz="1634" dirty="0">
              <a:latin typeface="Times New Roman" panose="02020603050405020304" pitchFamily="18" charset="0"/>
              <a:cs typeface="Times New Roman" panose="02020603050405020304" pitchFamily="18" charset="0"/>
            </a:endParaRPr>
          </a:p>
        </p:txBody>
      </p:sp>
      <p:sp>
        <p:nvSpPr>
          <p:cNvPr id="16" name="Shape 14">
            <a:hlinkClick r:id="rId3" action="ppaction://hlinksldjump"/>
          </p:cNvPr>
          <p:cNvSpPr/>
          <p:nvPr/>
        </p:nvSpPr>
        <p:spPr>
          <a:xfrm>
            <a:off x="868680" y="4626864"/>
            <a:ext cx="10460736" cy="658368"/>
          </a:xfrm>
          <a:prstGeom prst="roundRect">
            <a:avLst>
              <a:gd name="adj" fmla="val 11111"/>
            </a:avLst>
          </a:prstGeom>
          <a:solidFill>
            <a:srgbClr val="5C4A6D"/>
          </a:solidFill>
          <a:ln w="12700">
            <a:solidFill>
              <a:srgbClr val="5C4A6D"/>
            </a:solidFill>
            <a:prstDash val="solid"/>
          </a:ln>
        </p:spPr>
        <p:txBody>
          <a:bodyPr/>
          <a:lstStyle/>
          <a:p>
            <a:endParaRPr lang="pl-PL" dirty="0"/>
          </a:p>
        </p:txBody>
      </p:sp>
      <p:sp>
        <p:nvSpPr>
          <p:cNvPr id="17" name="Shape 15">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8" name="Text 16">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5C4A6D"/>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19" name="Text 17">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Jako wierne odzwierciedlenie rzeczywistej sytuacji wojskowej i politycznej Legionów.</a:t>
            </a:r>
            <a:endParaRPr lang="en-US" sz="1300" dirty="0">
              <a:latin typeface="Times New Roman" panose="02020603050405020304" pitchFamily="18" charset="0"/>
              <a:cs typeface="Times New Roman" panose="02020603050405020304" pitchFamily="18" charset="0"/>
            </a:endParaRPr>
          </a:p>
        </p:txBody>
      </p:sp>
      <p:sp>
        <p:nvSpPr>
          <p:cNvPr id="20" name="Shape 18">
            <a:hlinkClick r:id="rId4" action="ppaction://hlinksldjump"/>
          </p:cNvPr>
          <p:cNvSpPr/>
          <p:nvPr/>
        </p:nvSpPr>
        <p:spPr>
          <a:xfrm>
            <a:off x="868680" y="5413248"/>
            <a:ext cx="10460736" cy="658368"/>
          </a:xfrm>
          <a:prstGeom prst="roundRect">
            <a:avLst>
              <a:gd name="adj" fmla="val 11111"/>
            </a:avLst>
          </a:prstGeom>
          <a:solidFill>
            <a:srgbClr val="5C4A6D"/>
          </a:solidFill>
          <a:ln w="12700">
            <a:solidFill>
              <a:srgbClr val="5C4A6D"/>
            </a:solidFill>
            <a:prstDash val="solid"/>
          </a:ln>
        </p:spPr>
        <p:txBody>
          <a:bodyPr/>
          <a:lstStyle/>
          <a:p>
            <a:endParaRPr lang="pl-PL" dirty="0"/>
          </a:p>
        </p:txBody>
      </p:sp>
      <p:sp>
        <p:nvSpPr>
          <p:cNvPr id="21" name="Shape 19">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2" name="Text 20">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5C4A6D"/>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3" name="Text 21">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Jako narzędzie budowania znaczenia politycznego i symbolicznego, niezależnie od realiów frontowych.</a:t>
            </a:r>
            <a:endParaRPr lang="en-US" sz="1300" dirty="0">
              <a:latin typeface="Times New Roman" panose="02020603050405020304" pitchFamily="18" charset="0"/>
              <a:cs typeface="Times New Roman" panose="02020603050405020304" pitchFamily="18" charset="0"/>
            </a:endParaRPr>
          </a:p>
        </p:txBody>
      </p:sp>
      <p:sp>
        <p:nvSpPr>
          <p:cNvPr id="25" name="Text 23"/>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6" name="Shape 24"/>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7" name="Shape 25"/>
          <p:cNvSpPr/>
          <p:nvPr/>
        </p:nvSpPr>
        <p:spPr>
          <a:xfrm>
            <a:off x="11365992" y="6455664"/>
            <a:ext cx="164592" cy="0"/>
          </a:xfrm>
          <a:prstGeom prst="line">
            <a:avLst/>
          </a:prstGeom>
          <a:noFill/>
          <a:ln w="12700">
            <a:solidFill>
              <a:srgbClr val="5C4A6D"/>
            </a:solidFill>
            <a:prstDash val="solid"/>
          </a:ln>
        </p:spPr>
        <p:txBody>
          <a:bodyPr/>
          <a:lstStyle/>
          <a:p>
            <a:endParaRPr lang="pl-PL" dirty="0"/>
          </a:p>
        </p:txBody>
      </p:sp>
      <p:pic>
        <p:nvPicPr>
          <p:cNvPr id="24" name="Obraz 23">
            <a:extLst>
              <a:ext uri="{FF2B5EF4-FFF2-40B4-BE49-F238E27FC236}">
                <a16:creationId xmlns:a16="http://schemas.microsoft.com/office/drawing/2014/main" id="{03AC5034-F8FE-2FEC-B150-08A4AFAF6863}"/>
              </a:ext>
            </a:extLst>
          </p:cNvPr>
          <p:cNvPicPr>
            <a:picLocks noChangeAspect="1"/>
          </p:cNvPicPr>
          <p:nvPr/>
        </p:nvPicPr>
        <p:blipFill>
          <a:blip r:embed="rId5"/>
          <a:stretch>
            <a:fillRect/>
          </a:stretch>
        </p:blipFill>
        <p:spPr>
          <a:xfrm>
            <a:off x="9000742" y="123443"/>
            <a:ext cx="1658115" cy="649225"/>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3">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5C4A6D"/>
          </a:solidFill>
          <a:ln w="12700">
            <a:solidFill>
              <a:srgbClr val="5C4A6D"/>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6</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PYTANIE KORYGUJĄCE</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Propaganda, narracja i wizerunek Legionów</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6</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5C4A6D"/>
          </a:solidFill>
          <a:ln w="12700">
            <a:solidFill>
              <a:srgbClr val="5C4A6D"/>
            </a:solidFill>
            <a:prstDash val="solid"/>
          </a:ln>
        </p:spPr>
        <p:txBody>
          <a:bodyPr/>
          <a:lstStyle/>
          <a:p>
            <a:endParaRPr lang="pl-PL" dirty="0"/>
          </a:p>
        </p:txBody>
      </p:sp>
      <p:sp>
        <p:nvSpPr>
          <p:cNvPr id="11" name="Text 9"/>
          <p:cNvSpPr/>
          <p:nvPr/>
        </p:nvSpPr>
        <p:spPr>
          <a:xfrm>
            <a:off x="886968" y="1371600"/>
            <a:ext cx="1828800" cy="182880"/>
          </a:xfrm>
          <a:prstGeom prst="rect">
            <a:avLst/>
          </a:prstGeom>
          <a:noFill/>
          <a:ln/>
        </p:spPr>
        <p:txBody>
          <a:bodyPr wrap="square" rtlCol="0" anchor="ctr"/>
          <a:lstStyle/>
          <a:p>
            <a:pPr marL="0" indent="0">
              <a:buNone/>
            </a:pPr>
            <a:r>
              <a:rPr lang="en-US" sz="950" b="1" dirty="0">
                <a:solidFill>
                  <a:srgbClr val="5C4A6D"/>
                </a:solidFill>
                <a:latin typeface="Times New Roman" panose="02020603050405020304" pitchFamily="18" charset="0"/>
                <a:ea typeface="Aptos" pitchFamily="34" charset="-122"/>
                <a:cs typeface="Times New Roman" panose="02020603050405020304" pitchFamily="18" charset="0"/>
              </a:rPr>
              <a:t>KOREKTA ŚCIEŻKI</a:t>
            </a:r>
            <a:endParaRPr lang="en-US" sz="950" dirty="0">
              <a:latin typeface="Times New Roman" panose="02020603050405020304" pitchFamily="18" charset="0"/>
              <a:cs typeface="Times New Roman" panose="02020603050405020304" pitchFamily="18" charset="0"/>
            </a:endParaRPr>
          </a:p>
        </p:txBody>
      </p:sp>
      <p:sp>
        <p:nvSpPr>
          <p:cNvPr id="12" name="Shape 10"/>
          <p:cNvSpPr/>
          <p:nvPr/>
        </p:nvSpPr>
        <p:spPr>
          <a:xfrm>
            <a:off x="868680" y="1591056"/>
            <a:ext cx="10460736" cy="1755648"/>
          </a:xfrm>
          <a:prstGeom prst="roundRect">
            <a:avLst>
              <a:gd name="adj" fmla="val 3125"/>
            </a:avLst>
          </a:prstGeom>
          <a:solidFill>
            <a:srgbClr val="EFE7D7"/>
          </a:solidFill>
          <a:ln w="12700">
            <a:solidFill>
              <a:srgbClr val="D7CEBF"/>
            </a:solidFill>
            <a:prstDash val="solid"/>
          </a:ln>
        </p:spPr>
        <p:txBody>
          <a:bodyPr/>
          <a:lstStyle/>
          <a:p>
            <a:endParaRPr lang="pl-PL" dirty="0"/>
          </a:p>
        </p:txBody>
      </p:sp>
      <p:sp>
        <p:nvSpPr>
          <p:cNvPr id="13" name="Text 11"/>
          <p:cNvSpPr/>
          <p:nvPr/>
        </p:nvSpPr>
        <p:spPr>
          <a:xfrm>
            <a:off x="1078992" y="1965960"/>
            <a:ext cx="10040112" cy="841248"/>
          </a:xfrm>
          <a:prstGeom prst="rect">
            <a:avLst/>
          </a:prstGeom>
          <a:noFill/>
          <a:ln/>
        </p:spPr>
        <p:txBody>
          <a:bodyPr wrap="square" lIns="254" tIns="254" rIns="254" bIns="254" rtlCol="0" anchor="ctr"/>
          <a:lstStyle/>
          <a:p>
            <a:pPr marL="0" indent="0" algn="ctr">
              <a:buNone/>
            </a:pPr>
            <a:r>
              <a:rPr lang="en-US" sz="1797" dirty="0">
                <a:solidFill>
                  <a:srgbClr val="1F1A17"/>
                </a:solidFill>
                <a:latin typeface="Times New Roman" panose="02020603050405020304" pitchFamily="18" charset="0"/>
                <a:cs typeface="Times New Roman" panose="02020603050405020304" pitchFamily="18" charset="0"/>
              </a:rPr>
              <a:t>Ten ekran uruchamia się tylko po błędnym wyborze w poprzedniej decyzji. Odpowiedz poprawnie, aby wrócić do właściwej ścieżki sektora.</a:t>
            </a:r>
            <a:endParaRPr lang="en-US" sz="1797" dirty="0">
              <a:latin typeface="Times New Roman" panose="02020603050405020304" pitchFamily="18" charset="0"/>
              <a:cs typeface="Times New Roman" panose="02020603050405020304" pitchFamily="18" charset="0"/>
            </a:endParaRPr>
          </a:p>
        </p:txBody>
      </p:sp>
      <p:sp>
        <p:nvSpPr>
          <p:cNvPr id="14" name="Text 12"/>
          <p:cNvSpPr/>
          <p:nvPr/>
        </p:nvSpPr>
        <p:spPr>
          <a:xfrm>
            <a:off x="886968" y="3529584"/>
            <a:ext cx="1920240" cy="182880"/>
          </a:xfrm>
          <a:prstGeom prst="rect">
            <a:avLst/>
          </a:prstGeom>
          <a:noFill/>
          <a:ln/>
        </p:spPr>
        <p:txBody>
          <a:bodyPr wrap="square" rtlCol="0" anchor="ctr"/>
          <a:lstStyle/>
          <a:p>
            <a:pPr marL="0" indent="0">
              <a:buNone/>
            </a:pPr>
            <a:r>
              <a:rPr lang="en-US" sz="950" b="1" dirty="0">
                <a:solidFill>
                  <a:srgbClr val="5C4A6D"/>
                </a:solidFill>
                <a:latin typeface="Times New Roman" panose="02020603050405020304" pitchFamily="18" charset="0"/>
                <a:ea typeface="Aptos" pitchFamily="34" charset="-122"/>
                <a:cs typeface="Times New Roman" panose="02020603050405020304" pitchFamily="18" charset="0"/>
              </a:rPr>
              <a:t>PYTANIE KORYGUJĄCE</a:t>
            </a:r>
            <a:endParaRPr lang="en-US" sz="950" dirty="0">
              <a:latin typeface="Times New Roman" panose="02020603050405020304" pitchFamily="18" charset="0"/>
              <a:cs typeface="Times New Roman" panose="02020603050405020304" pitchFamily="18" charset="0"/>
            </a:endParaRPr>
          </a:p>
        </p:txBody>
      </p:sp>
      <p:sp>
        <p:nvSpPr>
          <p:cNvPr id="15" name="Shape 13"/>
          <p:cNvSpPr/>
          <p:nvPr/>
        </p:nvSpPr>
        <p:spPr>
          <a:xfrm>
            <a:off x="868680" y="3730752"/>
            <a:ext cx="10460736" cy="713232"/>
          </a:xfrm>
          <a:prstGeom prst="roundRect">
            <a:avLst>
              <a:gd name="adj" fmla="val 7692"/>
            </a:avLst>
          </a:prstGeom>
          <a:solidFill>
            <a:srgbClr val="E8DFCF"/>
          </a:solidFill>
          <a:ln w="12700">
            <a:solidFill>
              <a:srgbClr val="5C4A6D"/>
            </a:solidFill>
            <a:prstDash val="solid"/>
          </a:ln>
        </p:spPr>
        <p:txBody>
          <a:bodyPr/>
          <a:lstStyle/>
          <a:p>
            <a:endParaRPr lang="pl-PL" dirty="0"/>
          </a:p>
        </p:txBody>
      </p:sp>
      <p:sp>
        <p:nvSpPr>
          <p:cNvPr id="16" name="Text 14"/>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cs typeface="Times New Roman" panose="02020603050405020304" pitchFamily="18" charset="0"/>
              </a:rPr>
              <a:t>Dlaczego narracja legionowa często odbiegała od codziennych realiów służby frontowej?</a:t>
            </a:r>
            <a:endParaRPr lang="en-US" sz="1634" dirty="0">
              <a:latin typeface="Times New Roman" panose="02020603050405020304" pitchFamily="18" charset="0"/>
              <a:cs typeface="Times New Roman" panose="02020603050405020304" pitchFamily="18" charset="0"/>
            </a:endParaRPr>
          </a:p>
        </p:txBody>
      </p:sp>
      <p:sp>
        <p:nvSpPr>
          <p:cNvPr id="17" name="Shape 15">
            <a:hlinkClick r:id="rId3" action="ppaction://hlinksldjump"/>
          </p:cNvPr>
          <p:cNvSpPr/>
          <p:nvPr/>
        </p:nvSpPr>
        <p:spPr>
          <a:xfrm>
            <a:off x="868680" y="4626864"/>
            <a:ext cx="10460736" cy="658368"/>
          </a:xfrm>
          <a:prstGeom prst="roundRect">
            <a:avLst>
              <a:gd name="adj" fmla="val 11111"/>
            </a:avLst>
          </a:prstGeom>
          <a:solidFill>
            <a:srgbClr val="5C4A6D"/>
          </a:solidFill>
          <a:ln w="12700">
            <a:solidFill>
              <a:srgbClr val="5C4A6D"/>
            </a:solidFill>
            <a:prstDash val="solid"/>
          </a:ln>
        </p:spPr>
        <p:txBody>
          <a:bodyPr/>
          <a:lstStyle/>
          <a:p>
            <a:endParaRPr lang="pl-PL" dirty="0"/>
          </a:p>
        </p:txBody>
      </p:sp>
      <p:sp>
        <p:nvSpPr>
          <p:cNvPr id="18" name="Shape 16">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9" name="Text 17">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5C4A6D"/>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20" name="Text 18">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Ponieważ była świadomie kształtowana w celach politycznych i mobilizacyjnych.</a:t>
            </a:r>
            <a:endParaRPr lang="en-US" sz="1300" dirty="0">
              <a:latin typeface="Times New Roman" panose="02020603050405020304" pitchFamily="18" charset="0"/>
              <a:cs typeface="Times New Roman" panose="02020603050405020304" pitchFamily="18" charset="0"/>
            </a:endParaRPr>
          </a:p>
        </p:txBody>
      </p:sp>
      <p:sp>
        <p:nvSpPr>
          <p:cNvPr id="21" name="Shape 19">
            <a:hlinkClick r:id="rId4" action="ppaction://hlinksldjump"/>
          </p:cNvPr>
          <p:cNvSpPr/>
          <p:nvPr/>
        </p:nvSpPr>
        <p:spPr>
          <a:xfrm>
            <a:off x="868680" y="5413248"/>
            <a:ext cx="10460736" cy="658368"/>
          </a:xfrm>
          <a:prstGeom prst="roundRect">
            <a:avLst>
              <a:gd name="adj" fmla="val 11111"/>
            </a:avLst>
          </a:prstGeom>
          <a:solidFill>
            <a:srgbClr val="5C4A6D"/>
          </a:solidFill>
          <a:ln w="12700">
            <a:solidFill>
              <a:srgbClr val="5C4A6D"/>
            </a:solidFill>
            <a:prstDash val="solid"/>
          </a:ln>
        </p:spPr>
        <p:txBody>
          <a:bodyPr/>
          <a:lstStyle/>
          <a:p>
            <a:endParaRPr lang="pl-PL" dirty="0"/>
          </a:p>
        </p:txBody>
      </p:sp>
      <p:sp>
        <p:nvSpPr>
          <p:cNvPr id="22" name="Shape 20">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3" name="Text 21">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5C4A6D"/>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4" name="Text 22">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Ponieważ brakowało rzetelnych informacji z frontu.</a:t>
            </a:r>
            <a:endParaRPr lang="en-US" sz="1300" dirty="0">
              <a:latin typeface="Times New Roman" panose="02020603050405020304" pitchFamily="18" charset="0"/>
              <a:cs typeface="Times New Roman" panose="02020603050405020304" pitchFamily="18" charset="0"/>
            </a:endParaRPr>
          </a:p>
        </p:txBody>
      </p:sp>
      <p:sp>
        <p:nvSpPr>
          <p:cNvPr id="26" name="Text 2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7" name="Shape 2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8" name="Shape 26"/>
          <p:cNvSpPr/>
          <p:nvPr/>
        </p:nvSpPr>
        <p:spPr>
          <a:xfrm>
            <a:off x="11365992" y="6455664"/>
            <a:ext cx="164592" cy="0"/>
          </a:xfrm>
          <a:prstGeom prst="line">
            <a:avLst/>
          </a:prstGeom>
          <a:noFill/>
          <a:ln w="12700">
            <a:solidFill>
              <a:srgbClr val="5C4A6D"/>
            </a:solidFill>
            <a:prstDash val="solid"/>
          </a:ln>
        </p:spPr>
        <p:txBody>
          <a:bodyPr/>
          <a:lstStyle/>
          <a:p>
            <a:endParaRPr lang="pl-PL" dirty="0"/>
          </a:p>
        </p:txBody>
      </p:sp>
      <p:pic>
        <p:nvPicPr>
          <p:cNvPr id="25" name="Obraz 24">
            <a:extLst>
              <a:ext uri="{FF2B5EF4-FFF2-40B4-BE49-F238E27FC236}">
                <a16:creationId xmlns:a16="http://schemas.microsoft.com/office/drawing/2014/main" id="{861730EF-CA19-F939-857F-A65058467B0D}"/>
              </a:ext>
            </a:extLst>
          </p:cNvPr>
          <p:cNvPicPr>
            <a:picLocks noChangeAspect="1"/>
          </p:cNvPicPr>
          <p:nvPr/>
        </p:nvPicPr>
        <p:blipFill>
          <a:blip r:embed="rId5"/>
          <a:stretch>
            <a:fillRect/>
          </a:stretch>
        </p:blipFill>
        <p:spPr>
          <a:xfrm>
            <a:off x="9206483" y="123443"/>
            <a:ext cx="1658115" cy="649225"/>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4">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5C4A6D"/>
          </a:solidFill>
          <a:ln w="12700">
            <a:solidFill>
              <a:srgbClr val="5C4A6D"/>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6</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KOREKTA</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Propaganda, narracja i wizerunek Legionów</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6</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5C4A6D"/>
          </a:solidFill>
          <a:ln w="12700">
            <a:solidFill>
              <a:srgbClr val="5C4A6D"/>
            </a:solidFill>
            <a:prstDash val="solid"/>
          </a:ln>
        </p:spPr>
        <p:txBody>
          <a:bodyPr/>
          <a:lstStyle/>
          <a:p>
            <a:endParaRPr lang="pl-PL" dirty="0"/>
          </a:p>
        </p:txBody>
      </p:sp>
      <p:sp>
        <p:nvSpPr>
          <p:cNvPr id="11" name="Shape 9"/>
          <p:cNvSpPr/>
          <p:nvPr/>
        </p:nvSpPr>
        <p:spPr>
          <a:xfrm>
            <a:off x="941832" y="1572768"/>
            <a:ext cx="164592" cy="3566160"/>
          </a:xfrm>
          <a:prstGeom prst="rect">
            <a:avLst/>
          </a:prstGeom>
          <a:solidFill>
            <a:srgbClr val="8E3B3B"/>
          </a:solidFill>
          <a:ln w="12700">
            <a:solidFill>
              <a:srgbClr val="8E3B3B"/>
            </a:solidFill>
            <a:prstDash val="solid"/>
          </a:ln>
        </p:spPr>
        <p:txBody>
          <a:bodyPr/>
          <a:lstStyle/>
          <a:p>
            <a:endParaRPr lang="pl-PL" dirty="0"/>
          </a:p>
        </p:txBody>
      </p:sp>
      <p:sp>
        <p:nvSpPr>
          <p:cNvPr id="12" name="Text 10"/>
          <p:cNvSpPr/>
          <p:nvPr/>
        </p:nvSpPr>
        <p:spPr>
          <a:xfrm>
            <a:off x="1298448" y="1463040"/>
            <a:ext cx="1645920" cy="182880"/>
          </a:xfrm>
          <a:prstGeom prst="rect">
            <a:avLst/>
          </a:prstGeom>
          <a:noFill/>
          <a:ln/>
        </p:spPr>
        <p:txBody>
          <a:bodyPr wrap="square" rtlCol="0" anchor="ctr"/>
          <a:lstStyle/>
          <a:p>
            <a:pPr marL="0" indent="0">
              <a:buNone/>
            </a:pPr>
            <a:r>
              <a:rPr lang="en-US" sz="950" b="1" dirty="0">
                <a:solidFill>
                  <a:srgbClr val="8E3B3B"/>
                </a:solidFill>
                <a:latin typeface="Times New Roman" panose="02020603050405020304" pitchFamily="18" charset="0"/>
                <a:ea typeface="Aptos" pitchFamily="34" charset="-122"/>
                <a:cs typeface="Times New Roman" panose="02020603050405020304" pitchFamily="18" charset="0"/>
              </a:rPr>
              <a:t>WYJAŚNIENIE</a:t>
            </a:r>
            <a:endParaRPr lang="en-US" sz="950" dirty="0">
              <a:latin typeface="Times New Roman" panose="02020603050405020304" pitchFamily="18" charset="0"/>
              <a:cs typeface="Times New Roman" panose="02020603050405020304" pitchFamily="18" charset="0"/>
            </a:endParaRPr>
          </a:p>
        </p:txBody>
      </p:sp>
      <p:sp>
        <p:nvSpPr>
          <p:cNvPr id="13" name="Text 11"/>
          <p:cNvSpPr/>
          <p:nvPr/>
        </p:nvSpPr>
        <p:spPr>
          <a:xfrm>
            <a:off x="1298448" y="1847088"/>
            <a:ext cx="9646920" cy="2176272"/>
          </a:xfrm>
          <a:prstGeom prst="rect">
            <a:avLst/>
          </a:prstGeom>
          <a:noFill/>
          <a:ln/>
        </p:spPr>
        <p:txBody>
          <a:bodyPr wrap="square" lIns="508" tIns="508" rIns="508" bIns="508" rtlCol="0" anchor="ctr"/>
          <a:lstStyle/>
          <a:p>
            <a:pPr marL="0" indent="0">
              <a:lnSpc>
                <a:spcPct val="106000"/>
              </a:lnSpc>
              <a:buNone/>
            </a:pPr>
            <a:r>
              <a:rPr lang="en-US" sz="1996" dirty="0">
                <a:solidFill>
                  <a:srgbClr val="1F1A17"/>
                </a:solidFill>
                <a:latin typeface="Times New Roman" panose="02020603050405020304" pitchFamily="18" charset="0"/>
                <a:cs typeface="Times New Roman" panose="02020603050405020304" pitchFamily="18" charset="0"/>
              </a:rPr>
              <a:t>To nie brak informacji tworzył legendę Legionów. Propaganda była świadomie budowana, żeby mobilizować, podtrzymywać morale i wzmacniać znaczenie sprawy polskiej. Mit nie powstaje sam – jest tworzony, gdy ma spełnić konkretną funkcję.</a:t>
            </a:r>
            <a:endParaRPr lang="en-US" sz="1996" dirty="0">
              <a:latin typeface="Times New Roman" panose="02020603050405020304" pitchFamily="18" charset="0"/>
              <a:cs typeface="Times New Roman" panose="02020603050405020304" pitchFamily="18" charset="0"/>
            </a:endParaRPr>
          </a:p>
        </p:txBody>
      </p:sp>
      <p:sp>
        <p:nvSpPr>
          <p:cNvPr id="14" name="Text 12">
            <a:hlinkClick r:id="rId3" action="ppaction://hlinksldjump"/>
          </p:cNvPr>
          <p:cNvSpPr/>
          <p:nvPr/>
        </p:nvSpPr>
        <p:spPr>
          <a:xfrm>
            <a:off x="3611880" y="4526280"/>
            <a:ext cx="4343400" cy="603504"/>
          </a:xfrm>
          <a:prstGeom prst="roundRect">
            <a:avLst/>
          </a:prstGeom>
          <a:solidFill>
            <a:srgbClr val="5C4A6D"/>
          </a:solidFill>
          <a:ln>
            <a:solidFill>
              <a:srgbClr val="5C4A6D"/>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Spróbuj ponownie</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5C4A6D"/>
            </a:solidFill>
            <a:prstDash val="solid"/>
          </a:ln>
        </p:spPr>
        <p:txBody>
          <a:bodyPr/>
          <a:lstStyle/>
          <a:p>
            <a:endParaRPr lang="pl-PL" dirty="0"/>
          </a:p>
        </p:txBody>
      </p:sp>
      <p:pic>
        <p:nvPicPr>
          <p:cNvPr id="15" name="Obraz 14">
            <a:extLst>
              <a:ext uri="{FF2B5EF4-FFF2-40B4-BE49-F238E27FC236}">
                <a16:creationId xmlns:a16="http://schemas.microsoft.com/office/drawing/2014/main" id="{94584206-5F57-1A72-674B-97EF7554F14A}"/>
              </a:ext>
            </a:extLst>
          </p:cNvPr>
          <p:cNvPicPr>
            <a:picLocks noChangeAspect="1"/>
          </p:cNvPicPr>
          <p:nvPr/>
        </p:nvPicPr>
        <p:blipFill>
          <a:blip r:embed="rId4"/>
          <a:stretch>
            <a:fillRect/>
          </a:stretch>
        </p:blipFill>
        <p:spPr>
          <a:xfrm>
            <a:off x="9094726" y="109727"/>
            <a:ext cx="1658115" cy="649225"/>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5">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5C4A6D"/>
          </a:solidFill>
          <a:ln w="12700">
            <a:solidFill>
              <a:srgbClr val="5C4A6D"/>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6</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ETAP 2</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Propaganda, narracja i wizerunek Legionów</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6</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5C4A6D"/>
          </a:solidFill>
          <a:ln w="12700">
            <a:solidFill>
              <a:srgbClr val="5C4A6D"/>
            </a:solidFill>
            <a:prstDash val="solid"/>
          </a:ln>
        </p:spPr>
        <p:txBody>
          <a:bodyPr/>
          <a:lstStyle/>
          <a:p>
            <a:endParaRPr lang="pl-PL" dirty="0"/>
          </a:p>
        </p:txBody>
      </p:sp>
      <p:sp>
        <p:nvSpPr>
          <p:cNvPr id="11" name="Text 9"/>
          <p:cNvSpPr/>
          <p:nvPr/>
        </p:nvSpPr>
        <p:spPr>
          <a:xfrm>
            <a:off x="886968" y="1371600"/>
            <a:ext cx="1280160" cy="182880"/>
          </a:xfrm>
          <a:prstGeom prst="rect">
            <a:avLst/>
          </a:prstGeom>
          <a:noFill/>
          <a:ln/>
        </p:spPr>
        <p:txBody>
          <a:bodyPr wrap="square" rtlCol="0" anchor="ctr"/>
          <a:lstStyle/>
          <a:p>
            <a:pPr marL="0" indent="0">
              <a:buNone/>
            </a:pPr>
            <a:r>
              <a:rPr lang="en-US" sz="950" b="1" dirty="0">
                <a:solidFill>
                  <a:srgbClr val="5C4A6D"/>
                </a:solidFill>
                <a:latin typeface="Times New Roman" panose="02020603050405020304" pitchFamily="18" charset="0"/>
                <a:ea typeface="Aptos" pitchFamily="34" charset="-122"/>
                <a:cs typeface="Times New Roman" panose="02020603050405020304" pitchFamily="18" charset="0"/>
              </a:rPr>
              <a:t>SYTUACJA</a:t>
            </a:r>
            <a:endParaRPr lang="en-US" sz="950" dirty="0">
              <a:latin typeface="Times New Roman" panose="02020603050405020304" pitchFamily="18" charset="0"/>
              <a:cs typeface="Times New Roman" panose="02020603050405020304" pitchFamily="18" charset="0"/>
            </a:endParaRPr>
          </a:p>
        </p:txBody>
      </p:sp>
      <p:sp>
        <p:nvSpPr>
          <p:cNvPr id="12" name="Text 10"/>
          <p:cNvSpPr/>
          <p:nvPr/>
        </p:nvSpPr>
        <p:spPr>
          <a:xfrm>
            <a:off x="868680" y="1591056"/>
            <a:ext cx="10460736" cy="1755648"/>
          </a:xfrm>
          <a:prstGeom prst="rect">
            <a:avLst/>
          </a:prstGeom>
          <a:noFill/>
          <a:ln/>
        </p:spPr>
        <p:txBody>
          <a:bodyPr wrap="square" lIns="1016" tIns="1016" rIns="1016" bIns="1016" rtlCol="0" anchor="ctr">
            <a:normAutofit/>
          </a:bodyPr>
          <a:lstStyle/>
          <a:p>
            <a:pPr marL="0" indent="0">
              <a:lnSpc>
                <a:spcPct val="108000"/>
              </a:lnSpc>
              <a:buNone/>
            </a:pPr>
            <a:r>
              <a:rPr lang="en-US" sz="1797" dirty="0">
                <a:solidFill>
                  <a:srgbClr val="1F1A17"/>
                </a:solidFill>
                <a:latin typeface="Times New Roman" panose="02020603050405020304" pitchFamily="18" charset="0"/>
                <a:cs typeface="Times New Roman" panose="02020603050405020304" pitchFamily="18" charset="0"/>
              </a:rPr>
              <a:t>Narracja legionowa zaczyna odgrywać coraz większą rolę w polityce wewnętrznej i międzynarodowej. Symbolika, legendy frontowe i przekaz propagandowy wzmacniają rozpoznawalność Legionów Polskich, nawet gdy ich realne znaczenie militarne pozostaje ograniczone. Pojawia się pytanie o relację między mitem a rzeczywistością.</a:t>
            </a:r>
            <a:endParaRPr lang="en-US" sz="1797" dirty="0">
              <a:latin typeface="Times New Roman" panose="02020603050405020304" pitchFamily="18" charset="0"/>
              <a:cs typeface="Times New Roman" panose="02020603050405020304" pitchFamily="18" charset="0"/>
            </a:endParaRPr>
          </a:p>
        </p:txBody>
      </p:sp>
      <p:sp>
        <p:nvSpPr>
          <p:cNvPr id="13" name="Text 11"/>
          <p:cNvSpPr/>
          <p:nvPr/>
        </p:nvSpPr>
        <p:spPr>
          <a:xfrm>
            <a:off x="886968" y="3529584"/>
            <a:ext cx="1828800" cy="182880"/>
          </a:xfrm>
          <a:prstGeom prst="rect">
            <a:avLst/>
          </a:prstGeom>
          <a:noFill/>
          <a:ln/>
        </p:spPr>
        <p:txBody>
          <a:bodyPr wrap="square" rtlCol="0" anchor="ctr"/>
          <a:lstStyle/>
          <a:p>
            <a:pPr marL="0" indent="0">
              <a:buNone/>
            </a:pPr>
            <a:r>
              <a:rPr lang="en-US" sz="950" b="1" dirty="0">
                <a:solidFill>
                  <a:srgbClr val="5C4A6D"/>
                </a:solidFill>
                <a:latin typeface="Times New Roman" panose="02020603050405020304" pitchFamily="18" charset="0"/>
                <a:ea typeface="Aptos" pitchFamily="34" charset="-122"/>
                <a:cs typeface="Times New Roman" panose="02020603050405020304" pitchFamily="18" charset="0"/>
              </a:rPr>
              <a:t>PYTANIE DECYZYJNE</a:t>
            </a:r>
            <a:endParaRPr lang="en-US" sz="950" dirty="0">
              <a:latin typeface="Times New Roman" panose="02020603050405020304" pitchFamily="18" charset="0"/>
              <a:cs typeface="Times New Roman" panose="02020603050405020304" pitchFamily="18" charset="0"/>
            </a:endParaRPr>
          </a:p>
        </p:txBody>
      </p:sp>
      <p:sp>
        <p:nvSpPr>
          <p:cNvPr id="14" name="Shape 12"/>
          <p:cNvSpPr/>
          <p:nvPr/>
        </p:nvSpPr>
        <p:spPr>
          <a:xfrm>
            <a:off x="868680" y="3730752"/>
            <a:ext cx="10460736" cy="713232"/>
          </a:xfrm>
          <a:prstGeom prst="roundRect">
            <a:avLst>
              <a:gd name="adj" fmla="val 7692"/>
            </a:avLst>
          </a:prstGeom>
          <a:solidFill>
            <a:srgbClr val="E8DFCF"/>
          </a:solidFill>
          <a:ln w="12700">
            <a:solidFill>
              <a:srgbClr val="5C4A6D"/>
            </a:solidFill>
            <a:prstDash val="solid"/>
          </a:ln>
        </p:spPr>
        <p:txBody>
          <a:bodyPr/>
          <a:lstStyle/>
          <a:p>
            <a:endParaRPr lang="pl-PL" dirty="0"/>
          </a:p>
        </p:txBody>
      </p:sp>
      <p:sp>
        <p:nvSpPr>
          <p:cNvPr id="15" name="Text 13"/>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cs typeface="Times New Roman" panose="02020603050405020304" pitchFamily="18" charset="0"/>
              </a:rPr>
              <a:t>Jaką funkcję pełnił mit Legionów Polskich?</a:t>
            </a:r>
            <a:endParaRPr lang="en-US" sz="1634" dirty="0">
              <a:latin typeface="Times New Roman" panose="02020603050405020304" pitchFamily="18" charset="0"/>
              <a:cs typeface="Times New Roman" panose="02020603050405020304" pitchFamily="18" charset="0"/>
            </a:endParaRPr>
          </a:p>
        </p:txBody>
      </p:sp>
      <p:sp>
        <p:nvSpPr>
          <p:cNvPr id="16" name="Shape 14">
            <a:hlinkClick r:id="rId3" action="ppaction://hlinksldjump"/>
          </p:cNvPr>
          <p:cNvSpPr/>
          <p:nvPr/>
        </p:nvSpPr>
        <p:spPr>
          <a:xfrm>
            <a:off x="868680" y="4626864"/>
            <a:ext cx="10460736" cy="658368"/>
          </a:xfrm>
          <a:prstGeom prst="roundRect">
            <a:avLst>
              <a:gd name="adj" fmla="val 11111"/>
            </a:avLst>
          </a:prstGeom>
          <a:solidFill>
            <a:srgbClr val="5C4A6D"/>
          </a:solidFill>
          <a:ln w="12700">
            <a:solidFill>
              <a:srgbClr val="5C4A6D"/>
            </a:solidFill>
            <a:prstDash val="solid"/>
          </a:ln>
        </p:spPr>
        <p:txBody>
          <a:bodyPr/>
          <a:lstStyle/>
          <a:p>
            <a:endParaRPr lang="pl-PL" dirty="0"/>
          </a:p>
        </p:txBody>
      </p:sp>
      <p:sp>
        <p:nvSpPr>
          <p:cNvPr id="17" name="Shape 15">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8" name="Text 16">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5C4A6D"/>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19" name="Text 17">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Zastępował realne działania polityczne i wojskowe.</a:t>
            </a:r>
            <a:endParaRPr lang="en-US" sz="1300" dirty="0">
              <a:latin typeface="Times New Roman" panose="02020603050405020304" pitchFamily="18" charset="0"/>
              <a:cs typeface="Times New Roman" panose="02020603050405020304" pitchFamily="18" charset="0"/>
            </a:endParaRPr>
          </a:p>
        </p:txBody>
      </p:sp>
      <p:sp>
        <p:nvSpPr>
          <p:cNvPr id="20" name="Shape 18">
            <a:hlinkClick r:id="rId4" action="ppaction://hlinksldjump"/>
          </p:cNvPr>
          <p:cNvSpPr/>
          <p:nvPr/>
        </p:nvSpPr>
        <p:spPr>
          <a:xfrm>
            <a:off x="868680" y="5413248"/>
            <a:ext cx="10460736" cy="658368"/>
          </a:xfrm>
          <a:prstGeom prst="roundRect">
            <a:avLst>
              <a:gd name="adj" fmla="val 11111"/>
            </a:avLst>
          </a:prstGeom>
          <a:solidFill>
            <a:srgbClr val="5C4A6D"/>
          </a:solidFill>
          <a:ln w="12700">
            <a:solidFill>
              <a:srgbClr val="5C4A6D"/>
            </a:solidFill>
            <a:prstDash val="solid"/>
          </a:ln>
        </p:spPr>
        <p:txBody>
          <a:bodyPr/>
          <a:lstStyle/>
          <a:p>
            <a:endParaRPr lang="pl-PL" dirty="0"/>
          </a:p>
        </p:txBody>
      </p:sp>
      <p:sp>
        <p:nvSpPr>
          <p:cNvPr id="21" name="Shape 19">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2" name="Text 20">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5C4A6D"/>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3" name="Text 21">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Uzupełniał ograniczone możliwości militarne, wzmacniając znaczenie sprawy polskiej.</a:t>
            </a:r>
            <a:endParaRPr lang="en-US" sz="1300" dirty="0">
              <a:latin typeface="Times New Roman" panose="02020603050405020304" pitchFamily="18" charset="0"/>
              <a:cs typeface="Times New Roman" panose="02020603050405020304" pitchFamily="18" charset="0"/>
            </a:endParaRPr>
          </a:p>
        </p:txBody>
      </p:sp>
      <p:sp>
        <p:nvSpPr>
          <p:cNvPr id="25" name="Text 23"/>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6" name="Shape 24"/>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7" name="Shape 25"/>
          <p:cNvSpPr/>
          <p:nvPr/>
        </p:nvSpPr>
        <p:spPr>
          <a:xfrm>
            <a:off x="11365992" y="6455664"/>
            <a:ext cx="164592" cy="0"/>
          </a:xfrm>
          <a:prstGeom prst="line">
            <a:avLst/>
          </a:prstGeom>
          <a:noFill/>
          <a:ln w="12700">
            <a:solidFill>
              <a:srgbClr val="5C4A6D"/>
            </a:solidFill>
            <a:prstDash val="solid"/>
          </a:ln>
        </p:spPr>
        <p:txBody>
          <a:bodyPr/>
          <a:lstStyle/>
          <a:p>
            <a:endParaRPr lang="pl-PL" dirty="0"/>
          </a:p>
        </p:txBody>
      </p:sp>
      <p:pic>
        <p:nvPicPr>
          <p:cNvPr id="24" name="Obraz 23">
            <a:extLst>
              <a:ext uri="{FF2B5EF4-FFF2-40B4-BE49-F238E27FC236}">
                <a16:creationId xmlns:a16="http://schemas.microsoft.com/office/drawing/2014/main" id="{8145BE57-80A0-C323-0D91-38F627C9EA0E}"/>
              </a:ext>
            </a:extLst>
          </p:cNvPr>
          <p:cNvPicPr>
            <a:picLocks noChangeAspect="1"/>
          </p:cNvPicPr>
          <p:nvPr/>
        </p:nvPicPr>
        <p:blipFill>
          <a:blip r:embed="rId5"/>
          <a:stretch>
            <a:fillRect/>
          </a:stretch>
        </p:blipFill>
        <p:spPr>
          <a:xfrm>
            <a:off x="9206483" y="99075"/>
            <a:ext cx="1658115" cy="649225"/>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6">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5C4A6D"/>
          </a:solidFill>
          <a:ln w="12700">
            <a:solidFill>
              <a:srgbClr val="5C4A6D"/>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6</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KOREKTA</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Propaganda, narracja i wizerunek Legionów</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6</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5C4A6D"/>
          </a:solidFill>
          <a:ln w="12700">
            <a:solidFill>
              <a:srgbClr val="5C4A6D"/>
            </a:solidFill>
            <a:prstDash val="solid"/>
          </a:ln>
        </p:spPr>
        <p:txBody>
          <a:bodyPr/>
          <a:lstStyle/>
          <a:p>
            <a:endParaRPr lang="pl-PL" dirty="0"/>
          </a:p>
        </p:txBody>
      </p:sp>
      <p:sp>
        <p:nvSpPr>
          <p:cNvPr id="11" name="Shape 9"/>
          <p:cNvSpPr/>
          <p:nvPr/>
        </p:nvSpPr>
        <p:spPr>
          <a:xfrm>
            <a:off x="941832" y="1572768"/>
            <a:ext cx="164592" cy="3566160"/>
          </a:xfrm>
          <a:prstGeom prst="rect">
            <a:avLst/>
          </a:prstGeom>
          <a:solidFill>
            <a:srgbClr val="8E3B3B"/>
          </a:solidFill>
          <a:ln w="12700">
            <a:solidFill>
              <a:srgbClr val="8E3B3B"/>
            </a:solidFill>
            <a:prstDash val="solid"/>
          </a:ln>
        </p:spPr>
        <p:txBody>
          <a:bodyPr/>
          <a:lstStyle/>
          <a:p>
            <a:endParaRPr lang="pl-PL" dirty="0"/>
          </a:p>
        </p:txBody>
      </p:sp>
      <p:sp>
        <p:nvSpPr>
          <p:cNvPr id="12" name="Text 10"/>
          <p:cNvSpPr/>
          <p:nvPr/>
        </p:nvSpPr>
        <p:spPr>
          <a:xfrm>
            <a:off x="1298448" y="1463040"/>
            <a:ext cx="1645920" cy="182880"/>
          </a:xfrm>
          <a:prstGeom prst="rect">
            <a:avLst/>
          </a:prstGeom>
          <a:noFill/>
          <a:ln/>
        </p:spPr>
        <p:txBody>
          <a:bodyPr wrap="square" rtlCol="0" anchor="ctr"/>
          <a:lstStyle/>
          <a:p>
            <a:pPr marL="0" indent="0">
              <a:buNone/>
            </a:pPr>
            <a:r>
              <a:rPr lang="en-US" sz="950" b="1" dirty="0">
                <a:solidFill>
                  <a:srgbClr val="8E3B3B"/>
                </a:solidFill>
                <a:latin typeface="Times New Roman" panose="02020603050405020304" pitchFamily="18" charset="0"/>
                <a:ea typeface="Aptos" pitchFamily="34" charset="-122"/>
                <a:cs typeface="Times New Roman" panose="02020603050405020304" pitchFamily="18" charset="0"/>
              </a:rPr>
              <a:t>WYJAŚNIENIE</a:t>
            </a:r>
            <a:endParaRPr lang="en-US" sz="950" dirty="0">
              <a:latin typeface="Times New Roman" panose="02020603050405020304" pitchFamily="18" charset="0"/>
              <a:cs typeface="Times New Roman" panose="02020603050405020304" pitchFamily="18" charset="0"/>
            </a:endParaRPr>
          </a:p>
        </p:txBody>
      </p:sp>
      <p:sp>
        <p:nvSpPr>
          <p:cNvPr id="13" name="Text 11"/>
          <p:cNvSpPr/>
          <p:nvPr/>
        </p:nvSpPr>
        <p:spPr>
          <a:xfrm>
            <a:off x="1298448" y="1847088"/>
            <a:ext cx="9646920" cy="2176272"/>
          </a:xfrm>
          <a:prstGeom prst="rect">
            <a:avLst/>
          </a:prstGeom>
          <a:noFill/>
          <a:ln/>
        </p:spPr>
        <p:txBody>
          <a:bodyPr wrap="square" lIns="508" tIns="508" rIns="508" bIns="508" rtlCol="0" anchor="ctr"/>
          <a:lstStyle/>
          <a:p>
            <a:pPr marL="0" indent="0">
              <a:lnSpc>
                <a:spcPct val="106000"/>
              </a:lnSpc>
              <a:buNone/>
            </a:pPr>
            <a:r>
              <a:rPr lang="en-US" sz="1996" dirty="0">
                <a:solidFill>
                  <a:srgbClr val="1F1A17"/>
                </a:solidFill>
                <a:latin typeface="Times New Roman" panose="02020603050405020304" pitchFamily="18" charset="0"/>
                <a:cs typeface="Times New Roman" panose="02020603050405020304" pitchFamily="18" charset="0"/>
              </a:rPr>
              <a:t>Mit nie zastępuje realnych działań, ale może je wzmocnić. Gdy istnieje prawdziwy czyn zbrojny, propaganda potrafi nadać mu większy zasięg i znaczenie. Dlatego wizerunek Legionów przekraczał ich realną skalę wojskową. Właśnie ten „nadmiar znaczenia” był politycznie ważny: sprawa polska zyskiwała widoczność mimo ograniczeń militarnych Legionów.</a:t>
            </a:r>
            <a:endParaRPr lang="en-US" sz="1996" dirty="0">
              <a:latin typeface="Times New Roman" panose="02020603050405020304" pitchFamily="18" charset="0"/>
              <a:cs typeface="Times New Roman" panose="02020603050405020304" pitchFamily="18" charset="0"/>
            </a:endParaRPr>
          </a:p>
        </p:txBody>
      </p:sp>
      <p:sp>
        <p:nvSpPr>
          <p:cNvPr id="14" name="Text 12">
            <a:hlinkClick r:id="rId3" action="ppaction://hlinksldjump"/>
          </p:cNvPr>
          <p:cNvSpPr/>
          <p:nvPr/>
        </p:nvSpPr>
        <p:spPr>
          <a:xfrm>
            <a:off x="3611880" y="4526280"/>
            <a:ext cx="4343400" cy="603504"/>
          </a:xfrm>
          <a:prstGeom prst="roundRect">
            <a:avLst/>
          </a:prstGeom>
          <a:solidFill>
            <a:srgbClr val="5C4A6D"/>
          </a:solidFill>
          <a:ln>
            <a:solidFill>
              <a:srgbClr val="5C4A6D"/>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Wróć do decyzji</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5C4A6D"/>
            </a:solidFill>
            <a:prstDash val="solid"/>
          </a:ln>
        </p:spPr>
        <p:txBody>
          <a:bodyPr/>
          <a:lstStyle/>
          <a:p>
            <a:endParaRPr lang="pl-PL" dirty="0"/>
          </a:p>
        </p:txBody>
      </p:sp>
      <p:pic>
        <p:nvPicPr>
          <p:cNvPr id="15" name="Obraz 14">
            <a:extLst>
              <a:ext uri="{FF2B5EF4-FFF2-40B4-BE49-F238E27FC236}">
                <a16:creationId xmlns:a16="http://schemas.microsoft.com/office/drawing/2014/main" id="{27DCA22F-6FBE-AF2B-E854-8D0C78CD9B74}"/>
              </a:ext>
            </a:extLst>
          </p:cNvPr>
          <p:cNvPicPr>
            <a:picLocks noChangeAspect="1"/>
          </p:cNvPicPr>
          <p:nvPr/>
        </p:nvPicPr>
        <p:blipFill>
          <a:blip r:embed="rId4"/>
          <a:stretch>
            <a:fillRect/>
          </a:stretch>
        </p:blipFill>
        <p:spPr>
          <a:xfrm>
            <a:off x="9268965" y="169163"/>
            <a:ext cx="1658115" cy="649225"/>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7">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5C4A6D"/>
          </a:solidFill>
          <a:ln w="12700">
            <a:solidFill>
              <a:srgbClr val="5C4A6D"/>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6</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PODSUMOWANIE</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Propaganda, narracja i wizerunek Legionów</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6</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5C4A6D"/>
          </a:solidFill>
          <a:ln w="12700">
            <a:solidFill>
              <a:srgbClr val="5C4A6D"/>
            </a:solidFill>
            <a:prstDash val="solid"/>
          </a:ln>
        </p:spPr>
        <p:txBody>
          <a:bodyPr/>
          <a:lstStyle/>
          <a:p>
            <a:endParaRPr lang="pl-PL" dirty="0"/>
          </a:p>
        </p:txBody>
      </p:sp>
      <p:sp>
        <p:nvSpPr>
          <p:cNvPr id="11" name="Text 9"/>
          <p:cNvSpPr/>
          <p:nvPr/>
        </p:nvSpPr>
        <p:spPr>
          <a:xfrm>
            <a:off x="896112" y="1353312"/>
            <a:ext cx="2011680" cy="182880"/>
          </a:xfrm>
          <a:prstGeom prst="rect">
            <a:avLst/>
          </a:prstGeom>
          <a:noFill/>
          <a:ln/>
        </p:spPr>
        <p:txBody>
          <a:bodyPr wrap="square" rtlCol="0" anchor="ctr"/>
          <a:lstStyle/>
          <a:p>
            <a:pPr marL="0" indent="0">
              <a:buNone/>
            </a:pPr>
            <a:r>
              <a:rPr lang="en-US" sz="950" b="1" dirty="0">
                <a:solidFill>
                  <a:srgbClr val="5C4A6D"/>
                </a:solidFill>
                <a:latin typeface="Times New Roman" panose="02020603050405020304" pitchFamily="18" charset="0"/>
                <a:ea typeface="Aptos" pitchFamily="34" charset="-122"/>
                <a:cs typeface="Times New Roman" panose="02020603050405020304" pitchFamily="18" charset="0"/>
              </a:rPr>
              <a:t>ZAMKNIĘCIE SEKTORA</a:t>
            </a:r>
            <a:endParaRPr lang="en-US" sz="950" dirty="0">
              <a:latin typeface="Times New Roman" panose="02020603050405020304" pitchFamily="18" charset="0"/>
              <a:cs typeface="Times New Roman" panose="02020603050405020304" pitchFamily="18" charset="0"/>
            </a:endParaRPr>
          </a:p>
        </p:txBody>
      </p:sp>
      <p:sp>
        <p:nvSpPr>
          <p:cNvPr id="12" name="Shape 10"/>
          <p:cNvSpPr/>
          <p:nvPr/>
        </p:nvSpPr>
        <p:spPr>
          <a:xfrm>
            <a:off x="868680" y="1627632"/>
            <a:ext cx="10460736" cy="2971800"/>
          </a:xfrm>
          <a:prstGeom prst="roundRect">
            <a:avLst>
              <a:gd name="adj" fmla="val 1846"/>
            </a:avLst>
          </a:prstGeom>
          <a:solidFill>
            <a:srgbClr val="EFE7D7"/>
          </a:solidFill>
          <a:ln w="12700">
            <a:solidFill>
              <a:srgbClr val="D7CEBF"/>
            </a:solidFill>
            <a:prstDash val="solid"/>
          </a:ln>
        </p:spPr>
        <p:txBody>
          <a:bodyPr/>
          <a:lstStyle/>
          <a:p>
            <a:endParaRPr lang="pl-PL" dirty="0"/>
          </a:p>
        </p:txBody>
      </p:sp>
      <p:sp>
        <p:nvSpPr>
          <p:cNvPr id="13" name="Text 11"/>
          <p:cNvSpPr/>
          <p:nvPr/>
        </p:nvSpPr>
        <p:spPr>
          <a:xfrm>
            <a:off x="1042416" y="1828800"/>
            <a:ext cx="10104120" cy="2578608"/>
          </a:xfrm>
          <a:prstGeom prst="rect">
            <a:avLst/>
          </a:prstGeom>
          <a:noFill/>
          <a:ln/>
        </p:spPr>
        <p:txBody>
          <a:bodyPr wrap="square" lIns="254" tIns="254" rIns="254" bIns="254" rtlCol="0" anchor="ctr"/>
          <a:lstStyle/>
          <a:p>
            <a:pPr marL="0" indent="0">
              <a:lnSpc>
                <a:spcPct val="108000"/>
              </a:lnSpc>
              <a:buNone/>
            </a:pPr>
            <a:r>
              <a:rPr lang="en-US" sz="2095" dirty="0">
                <a:solidFill>
                  <a:srgbClr val="1F1A17"/>
                </a:solidFill>
                <a:latin typeface="Times New Roman" panose="02020603050405020304" pitchFamily="18" charset="0"/>
              </a:rPr>
              <a:t>Legiony były jednocześnie formacją wojskową i symbolem politycznym. Wizerunek – budowany przez prasę, symbole, artystów i opowieści o czynie – wzmacniał rozpoznawalność sprawy polskiej, nawet gdy liczby i możliwości militarne były ograniczone. Legenda nie powstała „z niczego”: wyrastała z realnego doświadczenia wojny, a potem zaczęła działać politycznie z dużo większą siłą niż sama skala formacji.</a:t>
            </a:r>
            <a:endParaRPr lang="en-US" sz="2095" dirty="0">
              <a:latin typeface="Times New Roman" panose="02020603050405020304" pitchFamily="18" charset="0"/>
            </a:endParaRPr>
          </a:p>
        </p:txBody>
      </p:sp>
      <p:sp>
        <p:nvSpPr>
          <p:cNvPr id="14" name="Text 12">
            <a:hlinkClick r:id="rId3" action="ppaction://hlinksldjump"/>
          </p:cNvPr>
          <p:cNvSpPr/>
          <p:nvPr/>
        </p:nvSpPr>
        <p:spPr>
          <a:xfrm>
            <a:off x="3776472" y="4919472"/>
            <a:ext cx="3749040" cy="640080"/>
          </a:xfrm>
          <a:prstGeom prst="roundRect">
            <a:avLst/>
          </a:prstGeom>
          <a:solidFill>
            <a:srgbClr val="5C4A6D"/>
          </a:solidFill>
          <a:ln>
            <a:solidFill>
              <a:srgbClr val="5C4A6D"/>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Przejdź do kolejnego sektora</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5C4A6D"/>
            </a:solidFill>
            <a:prstDash val="solid"/>
          </a:ln>
        </p:spPr>
        <p:txBody>
          <a:bodyPr/>
          <a:lstStyle/>
          <a:p>
            <a:endParaRPr lang="pl-PL" dirty="0"/>
          </a:p>
        </p:txBody>
      </p:sp>
      <p:pic>
        <p:nvPicPr>
          <p:cNvPr id="15" name="Obraz 14">
            <a:extLst>
              <a:ext uri="{FF2B5EF4-FFF2-40B4-BE49-F238E27FC236}">
                <a16:creationId xmlns:a16="http://schemas.microsoft.com/office/drawing/2014/main" id="{1749721F-DB8A-E4F7-135C-E03CC6AAFFDF}"/>
              </a:ext>
            </a:extLst>
          </p:cNvPr>
          <p:cNvPicPr>
            <a:picLocks noChangeAspect="1"/>
          </p:cNvPicPr>
          <p:nvPr/>
        </p:nvPicPr>
        <p:blipFill>
          <a:blip r:embed="rId4"/>
          <a:stretch>
            <a:fillRect/>
          </a:stretch>
        </p:blipFill>
        <p:spPr>
          <a:xfrm>
            <a:off x="9189780" y="128015"/>
            <a:ext cx="1658115" cy="649225"/>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38">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8A6A2A"/>
          </a:solidFill>
          <a:ln w="12700">
            <a:solidFill>
              <a:srgbClr val="8A6A2A"/>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7</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START</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Kryzysy graniczne 1916-1917</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7</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8A6A2A"/>
          </a:solidFill>
          <a:ln w="12700">
            <a:solidFill>
              <a:srgbClr val="8A6A2A"/>
            </a:solidFill>
            <a:prstDash val="solid"/>
          </a:ln>
        </p:spPr>
        <p:txBody>
          <a:bodyPr/>
          <a:lstStyle/>
          <a:p>
            <a:endParaRPr lang="pl-PL" dirty="0"/>
          </a:p>
        </p:txBody>
      </p:sp>
      <p:sp>
        <p:nvSpPr>
          <p:cNvPr id="11" name="Text 9"/>
          <p:cNvSpPr/>
          <p:nvPr/>
        </p:nvSpPr>
        <p:spPr>
          <a:xfrm>
            <a:off x="886968" y="1371600"/>
            <a:ext cx="1280160" cy="182880"/>
          </a:xfrm>
          <a:prstGeom prst="rect">
            <a:avLst/>
          </a:prstGeom>
          <a:noFill/>
          <a:ln/>
        </p:spPr>
        <p:txBody>
          <a:bodyPr wrap="square" rtlCol="0" anchor="ctr"/>
          <a:lstStyle/>
          <a:p>
            <a:pPr marL="0" indent="0">
              <a:buNone/>
            </a:pPr>
            <a:r>
              <a:rPr lang="en-US" sz="950" b="1" dirty="0">
                <a:solidFill>
                  <a:srgbClr val="8A6A2A"/>
                </a:solidFill>
                <a:latin typeface="Times New Roman" panose="02020603050405020304" pitchFamily="18" charset="0"/>
                <a:ea typeface="Aptos" pitchFamily="34" charset="-122"/>
                <a:cs typeface="Times New Roman" panose="02020603050405020304" pitchFamily="18" charset="0"/>
              </a:rPr>
              <a:t>SYTUACJA</a:t>
            </a:r>
            <a:endParaRPr lang="en-US" sz="950" dirty="0">
              <a:latin typeface="Times New Roman" panose="02020603050405020304" pitchFamily="18" charset="0"/>
              <a:cs typeface="Times New Roman" panose="02020603050405020304" pitchFamily="18" charset="0"/>
            </a:endParaRPr>
          </a:p>
        </p:txBody>
      </p:sp>
      <p:sp>
        <p:nvSpPr>
          <p:cNvPr id="12" name="Text 10"/>
          <p:cNvSpPr/>
          <p:nvPr/>
        </p:nvSpPr>
        <p:spPr>
          <a:xfrm>
            <a:off x="868680" y="1591056"/>
            <a:ext cx="10460736" cy="1755648"/>
          </a:xfrm>
          <a:prstGeom prst="rect">
            <a:avLst/>
          </a:prstGeom>
          <a:noFill/>
          <a:ln/>
        </p:spPr>
        <p:txBody>
          <a:bodyPr wrap="square" lIns="1016" tIns="1016" rIns="1016" bIns="1016" rtlCol="0" anchor="ctr">
            <a:normAutofit/>
          </a:bodyPr>
          <a:lstStyle/>
          <a:p>
            <a:pPr marL="0" indent="0">
              <a:lnSpc>
                <a:spcPct val="108000"/>
              </a:lnSpc>
              <a:buNone/>
            </a:pPr>
            <a:r>
              <a:rPr lang="en-US" sz="1797" dirty="0">
                <a:solidFill>
                  <a:srgbClr val="1F1A17"/>
                </a:solidFill>
                <a:latin typeface="Times New Roman" panose="02020603050405020304" pitchFamily="18" charset="0"/>
                <a:cs typeface="Times New Roman" panose="02020603050405020304" pitchFamily="18" charset="0"/>
              </a:rPr>
              <a:t>Rok 1916. Wielka Wojna przedłuża się i państwa centralne zmuszone są ogłosić Akt 5 listopada. Akt jest deklaracją utworzenia Królestwa Polskiego, bez twardych zapisów dotyczących jego funkcjonowania. Legioniści i dowództwo Legionów Polskich stają wobec granicy lojalności: między dalszą służbą a odpowiedzialnością polityczną. Musisz zdecydować, jak interpretować ten moment.</a:t>
            </a:r>
            <a:endParaRPr lang="en-US" sz="1797" dirty="0">
              <a:latin typeface="Times New Roman" panose="02020603050405020304" pitchFamily="18" charset="0"/>
              <a:cs typeface="Times New Roman" panose="02020603050405020304" pitchFamily="18" charset="0"/>
            </a:endParaRPr>
          </a:p>
        </p:txBody>
      </p:sp>
      <p:sp>
        <p:nvSpPr>
          <p:cNvPr id="13" name="Text 11"/>
          <p:cNvSpPr/>
          <p:nvPr/>
        </p:nvSpPr>
        <p:spPr>
          <a:xfrm>
            <a:off x="886968" y="3529584"/>
            <a:ext cx="1828800" cy="182880"/>
          </a:xfrm>
          <a:prstGeom prst="rect">
            <a:avLst/>
          </a:prstGeom>
          <a:noFill/>
          <a:ln/>
        </p:spPr>
        <p:txBody>
          <a:bodyPr wrap="square" rtlCol="0" anchor="ctr"/>
          <a:lstStyle/>
          <a:p>
            <a:pPr marL="0" indent="0">
              <a:buNone/>
            </a:pPr>
            <a:r>
              <a:rPr lang="en-US" sz="950" b="1" dirty="0">
                <a:solidFill>
                  <a:srgbClr val="8A6A2A"/>
                </a:solidFill>
                <a:latin typeface="Times New Roman" panose="02020603050405020304" pitchFamily="18" charset="0"/>
                <a:ea typeface="Aptos" pitchFamily="34" charset="-122"/>
                <a:cs typeface="Times New Roman" panose="02020603050405020304" pitchFamily="18" charset="0"/>
              </a:rPr>
              <a:t>PYTANIE DECYZYJNE</a:t>
            </a:r>
            <a:endParaRPr lang="en-US" sz="950" dirty="0">
              <a:latin typeface="Times New Roman" panose="02020603050405020304" pitchFamily="18" charset="0"/>
              <a:cs typeface="Times New Roman" panose="02020603050405020304" pitchFamily="18" charset="0"/>
            </a:endParaRPr>
          </a:p>
        </p:txBody>
      </p:sp>
      <p:sp>
        <p:nvSpPr>
          <p:cNvPr id="14" name="Shape 12"/>
          <p:cNvSpPr/>
          <p:nvPr/>
        </p:nvSpPr>
        <p:spPr>
          <a:xfrm>
            <a:off x="868680" y="3730752"/>
            <a:ext cx="10460736" cy="713232"/>
          </a:xfrm>
          <a:prstGeom prst="roundRect">
            <a:avLst>
              <a:gd name="adj" fmla="val 7692"/>
            </a:avLst>
          </a:prstGeom>
          <a:solidFill>
            <a:srgbClr val="E8DFCF"/>
          </a:solidFill>
          <a:ln w="12700">
            <a:solidFill>
              <a:srgbClr val="8A6A2A"/>
            </a:solidFill>
            <a:prstDash val="solid"/>
          </a:ln>
        </p:spPr>
        <p:txBody>
          <a:bodyPr/>
          <a:lstStyle/>
          <a:p>
            <a:endParaRPr lang="pl-PL" dirty="0"/>
          </a:p>
        </p:txBody>
      </p:sp>
      <p:sp>
        <p:nvSpPr>
          <p:cNvPr id="15" name="Text 13"/>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cs typeface="Times New Roman" panose="02020603050405020304" pitchFamily="18" charset="0"/>
              </a:rPr>
              <a:t>Jak należy ocenić Akt 5 listopada i jego znaczenie dla Legionów Polskich?</a:t>
            </a:r>
            <a:endParaRPr lang="en-US" sz="1634" dirty="0">
              <a:latin typeface="Times New Roman" panose="02020603050405020304" pitchFamily="18" charset="0"/>
              <a:cs typeface="Times New Roman" panose="02020603050405020304" pitchFamily="18" charset="0"/>
            </a:endParaRPr>
          </a:p>
        </p:txBody>
      </p:sp>
      <p:sp>
        <p:nvSpPr>
          <p:cNvPr id="16" name="Shape 14">
            <a:hlinkClick r:id="rId3" action="ppaction://hlinksldjump"/>
          </p:cNvPr>
          <p:cNvSpPr/>
          <p:nvPr/>
        </p:nvSpPr>
        <p:spPr>
          <a:xfrm>
            <a:off x="868680" y="4626864"/>
            <a:ext cx="10460736" cy="658368"/>
          </a:xfrm>
          <a:prstGeom prst="roundRect">
            <a:avLst>
              <a:gd name="adj" fmla="val 11111"/>
            </a:avLst>
          </a:prstGeom>
          <a:solidFill>
            <a:srgbClr val="8A6A2A"/>
          </a:solidFill>
          <a:ln w="12700">
            <a:solidFill>
              <a:srgbClr val="8A6A2A"/>
            </a:solidFill>
            <a:prstDash val="solid"/>
          </a:ln>
        </p:spPr>
        <p:txBody>
          <a:bodyPr/>
          <a:lstStyle/>
          <a:p>
            <a:endParaRPr lang="pl-PL" dirty="0"/>
          </a:p>
        </p:txBody>
      </p:sp>
      <p:sp>
        <p:nvSpPr>
          <p:cNvPr id="17" name="Shape 15">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8" name="Text 16">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8A6A2A"/>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19" name="Text 17">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Jako realny przełom polityczny, uzasadniający dalsze podporządkowanie Legionów państwom centralnym.</a:t>
            </a:r>
            <a:endParaRPr lang="en-US" sz="1300" dirty="0">
              <a:latin typeface="Times New Roman" panose="02020603050405020304" pitchFamily="18" charset="0"/>
              <a:cs typeface="Times New Roman" panose="02020603050405020304" pitchFamily="18" charset="0"/>
            </a:endParaRPr>
          </a:p>
        </p:txBody>
      </p:sp>
      <p:sp>
        <p:nvSpPr>
          <p:cNvPr id="20" name="Shape 18">
            <a:hlinkClick r:id="rId4" action="ppaction://hlinksldjump"/>
          </p:cNvPr>
          <p:cNvSpPr/>
          <p:nvPr/>
        </p:nvSpPr>
        <p:spPr>
          <a:xfrm>
            <a:off x="868680" y="5413248"/>
            <a:ext cx="10460736" cy="658368"/>
          </a:xfrm>
          <a:prstGeom prst="roundRect">
            <a:avLst>
              <a:gd name="adj" fmla="val 11111"/>
            </a:avLst>
          </a:prstGeom>
          <a:solidFill>
            <a:srgbClr val="8A6A2A"/>
          </a:solidFill>
          <a:ln w="12700">
            <a:solidFill>
              <a:srgbClr val="8A6A2A"/>
            </a:solidFill>
            <a:prstDash val="solid"/>
          </a:ln>
        </p:spPr>
        <p:txBody>
          <a:bodyPr/>
          <a:lstStyle/>
          <a:p>
            <a:endParaRPr lang="pl-PL" dirty="0"/>
          </a:p>
        </p:txBody>
      </p:sp>
      <p:sp>
        <p:nvSpPr>
          <p:cNvPr id="21" name="Shape 19">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2" name="Text 20">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8A6A2A"/>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3" name="Text 21">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Jako deklarację o charakterze instrumentalnym, niewystarczającą do dalszego bezwarunkowego podporządkowania.</a:t>
            </a:r>
            <a:endParaRPr lang="en-US" sz="1300" dirty="0">
              <a:latin typeface="Times New Roman" panose="02020603050405020304" pitchFamily="18" charset="0"/>
              <a:cs typeface="Times New Roman" panose="02020603050405020304" pitchFamily="18" charset="0"/>
            </a:endParaRPr>
          </a:p>
        </p:txBody>
      </p:sp>
      <p:sp>
        <p:nvSpPr>
          <p:cNvPr id="25" name="Text 23"/>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6" name="Shape 24"/>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7" name="Shape 25"/>
          <p:cNvSpPr/>
          <p:nvPr/>
        </p:nvSpPr>
        <p:spPr>
          <a:xfrm>
            <a:off x="11365992" y="6455664"/>
            <a:ext cx="164592" cy="0"/>
          </a:xfrm>
          <a:prstGeom prst="line">
            <a:avLst/>
          </a:prstGeom>
          <a:noFill/>
          <a:ln w="12700">
            <a:solidFill>
              <a:srgbClr val="8A6A2A"/>
            </a:solidFill>
            <a:prstDash val="solid"/>
          </a:ln>
        </p:spPr>
        <p:txBody>
          <a:bodyPr/>
          <a:lstStyle/>
          <a:p>
            <a:endParaRPr lang="pl-PL" dirty="0"/>
          </a:p>
        </p:txBody>
      </p:sp>
      <p:pic>
        <p:nvPicPr>
          <p:cNvPr id="24" name="Obraz 23">
            <a:extLst>
              <a:ext uri="{FF2B5EF4-FFF2-40B4-BE49-F238E27FC236}">
                <a16:creationId xmlns:a16="http://schemas.microsoft.com/office/drawing/2014/main" id="{2EF34DCC-3E69-FAED-F1D6-58CEED25D2DE}"/>
              </a:ext>
            </a:extLst>
          </p:cNvPr>
          <p:cNvPicPr>
            <a:picLocks noChangeAspect="1"/>
          </p:cNvPicPr>
          <p:nvPr/>
        </p:nvPicPr>
        <p:blipFill>
          <a:blip r:embed="rId5"/>
          <a:stretch>
            <a:fillRect/>
          </a:stretch>
        </p:blipFill>
        <p:spPr>
          <a:xfrm>
            <a:off x="9054244" y="122170"/>
            <a:ext cx="1658115" cy="649225"/>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39">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8A6A2A"/>
          </a:solidFill>
          <a:ln w="12700">
            <a:solidFill>
              <a:srgbClr val="8A6A2A"/>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7</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PYTANIE KORYGUJĄCE</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Kryzysy graniczne 1916-1917</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7</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8A6A2A"/>
          </a:solidFill>
          <a:ln w="12700">
            <a:solidFill>
              <a:srgbClr val="8A6A2A"/>
            </a:solidFill>
            <a:prstDash val="solid"/>
          </a:ln>
        </p:spPr>
        <p:txBody>
          <a:bodyPr/>
          <a:lstStyle/>
          <a:p>
            <a:endParaRPr lang="pl-PL" dirty="0"/>
          </a:p>
        </p:txBody>
      </p:sp>
      <p:sp>
        <p:nvSpPr>
          <p:cNvPr id="11" name="Text 9"/>
          <p:cNvSpPr/>
          <p:nvPr/>
        </p:nvSpPr>
        <p:spPr>
          <a:xfrm>
            <a:off x="886968" y="1371600"/>
            <a:ext cx="1828800" cy="182880"/>
          </a:xfrm>
          <a:prstGeom prst="rect">
            <a:avLst/>
          </a:prstGeom>
          <a:noFill/>
          <a:ln/>
        </p:spPr>
        <p:txBody>
          <a:bodyPr wrap="square" rtlCol="0" anchor="ctr"/>
          <a:lstStyle/>
          <a:p>
            <a:pPr marL="0" indent="0">
              <a:buNone/>
            </a:pPr>
            <a:r>
              <a:rPr lang="en-US" sz="950" b="1" dirty="0">
                <a:solidFill>
                  <a:srgbClr val="8A6A2A"/>
                </a:solidFill>
                <a:latin typeface="Times New Roman" panose="02020603050405020304" pitchFamily="18" charset="0"/>
                <a:ea typeface="Aptos" pitchFamily="34" charset="-122"/>
                <a:cs typeface="Times New Roman" panose="02020603050405020304" pitchFamily="18" charset="0"/>
              </a:rPr>
              <a:t>KOREKTA ŚCIEŻKI</a:t>
            </a:r>
            <a:endParaRPr lang="en-US" sz="950" dirty="0">
              <a:latin typeface="Times New Roman" panose="02020603050405020304" pitchFamily="18" charset="0"/>
              <a:cs typeface="Times New Roman" panose="02020603050405020304" pitchFamily="18" charset="0"/>
            </a:endParaRPr>
          </a:p>
        </p:txBody>
      </p:sp>
      <p:sp>
        <p:nvSpPr>
          <p:cNvPr id="12" name="Shape 10"/>
          <p:cNvSpPr/>
          <p:nvPr/>
        </p:nvSpPr>
        <p:spPr>
          <a:xfrm>
            <a:off x="868680" y="1591056"/>
            <a:ext cx="10460736" cy="1755648"/>
          </a:xfrm>
          <a:prstGeom prst="roundRect">
            <a:avLst>
              <a:gd name="adj" fmla="val 3125"/>
            </a:avLst>
          </a:prstGeom>
          <a:solidFill>
            <a:srgbClr val="EFE7D7"/>
          </a:solidFill>
          <a:ln w="12700">
            <a:solidFill>
              <a:srgbClr val="D7CEBF"/>
            </a:solidFill>
            <a:prstDash val="solid"/>
          </a:ln>
        </p:spPr>
        <p:txBody>
          <a:bodyPr/>
          <a:lstStyle/>
          <a:p>
            <a:endParaRPr lang="pl-PL" dirty="0"/>
          </a:p>
        </p:txBody>
      </p:sp>
      <p:sp>
        <p:nvSpPr>
          <p:cNvPr id="13" name="Text 11"/>
          <p:cNvSpPr/>
          <p:nvPr/>
        </p:nvSpPr>
        <p:spPr>
          <a:xfrm>
            <a:off x="1078992" y="1965960"/>
            <a:ext cx="10040112" cy="841248"/>
          </a:xfrm>
          <a:prstGeom prst="rect">
            <a:avLst/>
          </a:prstGeom>
          <a:noFill/>
          <a:ln/>
        </p:spPr>
        <p:txBody>
          <a:bodyPr wrap="square" lIns="254" tIns="254" rIns="254" bIns="254" rtlCol="0" anchor="ctr"/>
          <a:lstStyle/>
          <a:p>
            <a:pPr marL="0" indent="0" algn="ctr">
              <a:buNone/>
            </a:pPr>
            <a:r>
              <a:rPr lang="en-US" sz="1797" dirty="0">
                <a:solidFill>
                  <a:srgbClr val="1F1A17"/>
                </a:solidFill>
                <a:latin typeface="Times New Roman" panose="02020603050405020304" pitchFamily="18" charset="0"/>
                <a:cs typeface="Times New Roman" panose="02020603050405020304" pitchFamily="18" charset="0"/>
              </a:rPr>
              <a:t>Ten ekran uruchamia się tylko po błędnym wyborze w poprzedniej decyzji. Odpowiedz poprawnie, aby wrócić do właściwej ścieżki sektora.</a:t>
            </a:r>
            <a:endParaRPr lang="en-US" sz="1797" dirty="0">
              <a:latin typeface="Times New Roman" panose="02020603050405020304" pitchFamily="18" charset="0"/>
              <a:cs typeface="Times New Roman" panose="02020603050405020304" pitchFamily="18" charset="0"/>
            </a:endParaRPr>
          </a:p>
        </p:txBody>
      </p:sp>
      <p:sp>
        <p:nvSpPr>
          <p:cNvPr id="14" name="Text 12"/>
          <p:cNvSpPr/>
          <p:nvPr/>
        </p:nvSpPr>
        <p:spPr>
          <a:xfrm>
            <a:off x="886968" y="3529584"/>
            <a:ext cx="1920240" cy="182880"/>
          </a:xfrm>
          <a:prstGeom prst="rect">
            <a:avLst/>
          </a:prstGeom>
          <a:noFill/>
          <a:ln/>
        </p:spPr>
        <p:txBody>
          <a:bodyPr wrap="square" rtlCol="0" anchor="ctr"/>
          <a:lstStyle/>
          <a:p>
            <a:pPr marL="0" indent="0">
              <a:buNone/>
            </a:pPr>
            <a:r>
              <a:rPr lang="en-US" sz="950" b="1" dirty="0">
                <a:solidFill>
                  <a:srgbClr val="8A6A2A"/>
                </a:solidFill>
                <a:latin typeface="Times New Roman" panose="02020603050405020304" pitchFamily="18" charset="0"/>
                <a:ea typeface="Aptos" pitchFamily="34" charset="-122"/>
                <a:cs typeface="Times New Roman" panose="02020603050405020304" pitchFamily="18" charset="0"/>
              </a:rPr>
              <a:t>PYTANIE KORYGUJĄCE</a:t>
            </a:r>
            <a:endParaRPr lang="en-US" sz="950" dirty="0">
              <a:latin typeface="Times New Roman" panose="02020603050405020304" pitchFamily="18" charset="0"/>
              <a:cs typeface="Times New Roman" panose="02020603050405020304" pitchFamily="18" charset="0"/>
            </a:endParaRPr>
          </a:p>
        </p:txBody>
      </p:sp>
      <p:sp>
        <p:nvSpPr>
          <p:cNvPr id="15" name="Shape 13"/>
          <p:cNvSpPr/>
          <p:nvPr/>
        </p:nvSpPr>
        <p:spPr>
          <a:xfrm>
            <a:off x="868680" y="3730752"/>
            <a:ext cx="10460736" cy="713232"/>
          </a:xfrm>
          <a:prstGeom prst="roundRect">
            <a:avLst>
              <a:gd name="adj" fmla="val 7692"/>
            </a:avLst>
          </a:prstGeom>
          <a:solidFill>
            <a:srgbClr val="E8DFCF"/>
          </a:solidFill>
          <a:ln w="12700">
            <a:solidFill>
              <a:srgbClr val="8A6A2A"/>
            </a:solidFill>
            <a:prstDash val="solid"/>
          </a:ln>
        </p:spPr>
        <p:txBody>
          <a:bodyPr/>
          <a:lstStyle/>
          <a:p>
            <a:endParaRPr lang="pl-PL" dirty="0"/>
          </a:p>
        </p:txBody>
      </p:sp>
      <p:sp>
        <p:nvSpPr>
          <p:cNvPr id="16" name="Text 14"/>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cs typeface="Times New Roman" panose="02020603050405020304" pitchFamily="18" charset="0"/>
              </a:rPr>
              <a:t>Dlaczego Akt 5 listopada nie spełnił oczekiwań strony polskiej?</a:t>
            </a:r>
            <a:endParaRPr lang="en-US" sz="1634" dirty="0">
              <a:latin typeface="Times New Roman" panose="02020603050405020304" pitchFamily="18" charset="0"/>
              <a:cs typeface="Times New Roman" panose="02020603050405020304" pitchFamily="18" charset="0"/>
            </a:endParaRPr>
          </a:p>
        </p:txBody>
      </p:sp>
      <p:sp>
        <p:nvSpPr>
          <p:cNvPr id="17" name="Shape 15">
            <a:hlinkClick r:id="rId3" action="ppaction://hlinksldjump"/>
          </p:cNvPr>
          <p:cNvSpPr/>
          <p:nvPr/>
        </p:nvSpPr>
        <p:spPr>
          <a:xfrm>
            <a:off x="868680" y="4626864"/>
            <a:ext cx="10460736" cy="658368"/>
          </a:xfrm>
          <a:prstGeom prst="roundRect">
            <a:avLst>
              <a:gd name="adj" fmla="val 11111"/>
            </a:avLst>
          </a:prstGeom>
          <a:solidFill>
            <a:srgbClr val="8A6A2A"/>
          </a:solidFill>
          <a:ln w="12700">
            <a:solidFill>
              <a:srgbClr val="8A6A2A"/>
            </a:solidFill>
            <a:prstDash val="solid"/>
          </a:ln>
        </p:spPr>
        <p:txBody>
          <a:bodyPr/>
          <a:lstStyle/>
          <a:p>
            <a:endParaRPr lang="pl-PL" dirty="0"/>
          </a:p>
        </p:txBody>
      </p:sp>
      <p:sp>
        <p:nvSpPr>
          <p:cNvPr id="18" name="Shape 16">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9" name="Text 17">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8A6A2A"/>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20" name="Text 18">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Ponieważ nie przewidywał realnej suwerenności ani niezależnej armii polskiej.</a:t>
            </a:r>
            <a:endParaRPr lang="en-US" sz="1300" dirty="0">
              <a:latin typeface="Times New Roman" panose="02020603050405020304" pitchFamily="18" charset="0"/>
              <a:cs typeface="Times New Roman" panose="02020603050405020304" pitchFamily="18" charset="0"/>
            </a:endParaRPr>
          </a:p>
        </p:txBody>
      </p:sp>
      <p:sp>
        <p:nvSpPr>
          <p:cNvPr id="21" name="Shape 19">
            <a:hlinkClick r:id="rId4" action="ppaction://hlinksldjump"/>
          </p:cNvPr>
          <p:cNvSpPr/>
          <p:nvPr/>
        </p:nvSpPr>
        <p:spPr>
          <a:xfrm>
            <a:off x="868680" y="5413248"/>
            <a:ext cx="10460736" cy="658368"/>
          </a:xfrm>
          <a:prstGeom prst="roundRect">
            <a:avLst>
              <a:gd name="adj" fmla="val 11111"/>
            </a:avLst>
          </a:prstGeom>
          <a:solidFill>
            <a:srgbClr val="8A6A2A"/>
          </a:solidFill>
          <a:ln w="12700">
            <a:solidFill>
              <a:srgbClr val="8A6A2A"/>
            </a:solidFill>
            <a:prstDash val="solid"/>
          </a:ln>
        </p:spPr>
        <p:txBody>
          <a:bodyPr/>
          <a:lstStyle/>
          <a:p>
            <a:endParaRPr lang="pl-PL" dirty="0"/>
          </a:p>
        </p:txBody>
      </p:sp>
      <p:sp>
        <p:nvSpPr>
          <p:cNvPr id="22" name="Shape 20">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3" name="Text 21">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8A6A2A"/>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4" name="Text 22">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Ponieważ został ogłoszony zbyt późno w toku wojny.</a:t>
            </a:r>
            <a:endParaRPr lang="en-US" sz="1300" dirty="0">
              <a:latin typeface="Times New Roman" panose="02020603050405020304" pitchFamily="18" charset="0"/>
              <a:cs typeface="Times New Roman" panose="02020603050405020304" pitchFamily="18" charset="0"/>
            </a:endParaRPr>
          </a:p>
        </p:txBody>
      </p:sp>
      <p:sp>
        <p:nvSpPr>
          <p:cNvPr id="26" name="Text 2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7" name="Shape 2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8" name="Shape 26"/>
          <p:cNvSpPr/>
          <p:nvPr/>
        </p:nvSpPr>
        <p:spPr>
          <a:xfrm>
            <a:off x="11365992" y="6455664"/>
            <a:ext cx="164592" cy="0"/>
          </a:xfrm>
          <a:prstGeom prst="line">
            <a:avLst/>
          </a:prstGeom>
          <a:noFill/>
          <a:ln w="12700">
            <a:solidFill>
              <a:srgbClr val="8A6A2A"/>
            </a:solidFill>
            <a:prstDash val="solid"/>
          </a:ln>
        </p:spPr>
        <p:txBody>
          <a:bodyPr/>
          <a:lstStyle/>
          <a:p>
            <a:endParaRPr lang="pl-PL" dirty="0"/>
          </a:p>
        </p:txBody>
      </p:sp>
      <p:pic>
        <p:nvPicPr>
          <p:cNvPr id="25" name="Obraz 24">
            <a:extLst>
              <a:ext uri="{FF2B5EF4-FFF2-40B4-BE49-F238E27FC236}">
                <a16:creationId xmlns:a16="http://schemas.microsoft.com/office/drawing/2014/main" id="{F615782A-26AF-5826-850D-0F5CA22E06A8}"/>
              </a:ext>
            </a:extLst>
          </p:cNvPr>
          <p:cNvPicPr>
            <a:picLocks noChangeAspect="1"/>
          </p:cNvPicPr>
          <p:nvPr/>
        </p:nvPicPr>
        <p:blipFill>
          <a:blip r:embed="rId5"/>
          <a:stretch>
            <a:fillRect/>
          </a:stretch>
        </p:blipFill>
        <p:spPr>
          <a:xfrm>
            <a:off x="9094726" y="123443"/>
            <a:ext cx="1658115" cy="64922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A35B3F"/>
          </a:solidFill>
          <a:ln w="12700">
            <a:solidFill>
              <a:srgbClr val="A35B3F"/>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1</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KOREKTA</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Mobilizacja i zaplecze społeczne</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1</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A35B3F"/>
          </a:solidFill>
          <a:ln w="12700">
            <a:solidFill>
              <a:srgbClr val="A35B3F"/>
            </a:solidFill>
            <a:prstDash val="solid"/>
          </a:ln>
        </p:spPr>
        <p:txBody>
          <a:bodyPr/>
          <a:lstStyle/>
          <a:p>
            <a:endParaRPr lang="pl-PL" dirty="0"/>
          </a:p>
        </p:txBody>
      </p:sp>
      <p:sp>
        <p:nvSpPr>
          <p:cNvPr id="11" name="Shape 9"/>
          <p:cNvSpPr/>
          <p:nvPr/>
        </p:nvSpPr>
        <p:spPr>
          <a:xfrm>
            <a:off x="941832" y="1572768"/>
            <a:ext cx="164592" cy="3566160"/>
          </a:xfrm>
          <a:prstGeom prst="rect">
            <a:avLst/>
          </a:prstGeom>
          <a:solidFill>
            <a:srgbClr val="8E3B3B"/>
          </a:solidFill>
          <a:ln w="12700">
            <a:solidFill>
              <a:srgbClr val="8E3B3B"/>
            </a:solidFill>
            <a:prstDash val="solid"/>
          </a:ln>
        </p:spPr>
        <p:txBody>
          <a:bodyPr/>
          <a:lstStyle/>
          <a:p>
            <a:endParaRPr lang="pl-PL" dirty="0"/>
          </a:p>
        </p:txBody>
      </p:sp>
      <p:sp>
        <p:nvSpPr>
          <p:cNvPr id="12" name="Text 10"/>
          <p:cNvSpPr/>
          <p:nvPr/>
        </p:nvSpPr>
        <p:spPr>
          <a:xfrm>
            <a:off x="1298448" y="1463040"/>
            <a:ext cx="1645920" cy="182880"/>
          </a:xfrm>
          <a:prstGeom prst="rect">
            <a:avLst/>
          </a:prstGeom>
          <a:noFill/>
          <a:ln/>
        </p:spPr>
        <p:txBody>
          <a:bodyPr wrap="square" rtlCol="0" anchor="ctr"/>
          <a:lstStyle/>
          <a:p>
            <a:pPr marL="0" indent="0">
              <a:buNone/>
            </a:pPr>
            <a:r>
              <a:rPr lang="en-US" sz="950" b="1" dirty="0">
                <a:solidFill>
                  <a:srgbClr val="8E3B3B"/>
                </a:solidFill>
                <a:latin typeface="Times New Roman" panose="02020603050405020304" pitchFamily="18" charset="0"/>
                <a:ea typeface="Aptos" pitchFamily="34" charset="-122"/>
                <a:cs typeface="Times New Roman" panose="02020603050405020304" pitchFamily="18" charset="0"/>
              </a:rPr>
              <a:t>WYJAŚNIENIE</a:t>
            </a:r>
            <a:endParaRPr lang="en-US" sz="950" dirty="0">
              <a:latin typeface="Times New Roman" panose="02020603050405020304" pitchFamily="18" charset="0"/>
              <a:cs typeface="Times New Roman" panose="02020603050405020304" pitchFamily="18" charset="0"/>
            </a:endParaRPr>
          </a:p>
        </p:txBody>
      </p:sp>
      <p:sp>
        <p:nvSpPr>
          <p:cNvPr id="13" name="Text 11"/>
          <p:cNvSpPr/>
          <p:nvPr/>
        </p:nvSpPr>
        <p:spPr>
          <a:xfrm>
            <a:off x="1298448" y="1847088"/>
            <a:ext cx="9646920" cy="2176272"/>
          </a:xfrm>
          <a:prstGeom prst="rect">
            <a:avLst/>
          </a:prstGeom>
          <a:noFill/>
          <a:ln/>
        </p:spPr>
        <p:txBody>
          <a:bodyPr wrap="square" lIns="508" tIns="508" rIns="508" bIns="508" rtlCol="0" anchor="ctr"/>
          <a:lstStyle/>
          <a:p>
            <a:pPr marL="0" indent="0">
              <a:lnSpc>
                <a:spcPct val="106000"/>
              </a:lnSpc>
              <a:buNone/>
            </a:pPr>
            <a:r>
              <a:rPr lang="en-US" sz="1996" dirty="0">
                <a:solidFill>
                  <a:srgbClr val="1F1A17"/>
                </a:solidFill>
                <a:latin typeface="Times New Roman" panose="02020603050405020304" pitchFamily="18" charset="0"/>
                <a:cs typeface="Times New Roman" panose="02020603050405020304" pitchFamily="18" charset="0"/>
              </a:rPr>
              <a:t>Entuzjazm społeczny istniał, lecz nie był czynnikiem decydującym. O losach mobilizacji przesądzały realne ograniczenia polityczne, organizacyjne i kadrowe, a nie brak woli społecznej.</a:t>
            </a:r>
            <a:endParaRPr lang="en-US" sz="1996" dirty="0">
              <a:latin typeface="Times New Roman" panose="02020603050405020304" pitchFamily="18" charset="0"/>
              <a:cs typeface="Times New Roman" panose="02020603050405020304" pitchFamily="18" charset="0"/>
            </a:endParaRPr>
          </a:p>
        </p:txBody>
      </p:sp>
      <p:sp>
        <p:nvSpPr>
          <p:cNvPr id="14" name="Text 12">
            <a:hlinkClick r:id="rId3" action="ppaction://hlinksldjump"/>
          </p:cNvPr>
          <p:cNvSpPr/>
          <p:nvPr/>
        </p:nvSpPr>
        <p:spPr>
          <a:xfrm>
            <a:off x="3611880" y="4526280"/>
            <a:ext cx="4343400" cy="603504"/>
          </a:xfrm>
          <a:prstGeom prst="roundRect">
            <a:avLst/>
          </a:prstGeom>
          <a:solidFill>
            <a:srgbClr val="A35B3F"/>
          </a:solidFill>
          <a:ln>
            <a:solidFill>
              <a:srgbClr val="A35B3F"/>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Spróbuj ponownie</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A35B3F"/>
            </a:solidFill>
            <a:prstDash val="solid"/>
          </a:ln>
        </p:spPr>
        <p:txBody>
          <a:bodyPr/>
          <a:lstStyle/>
          <a:p>
            <a:endParaRPr lang="pl-PL" dirty="0"/>
          </a:p>
        </p:txBody>
      </p:sp>
      <p:pic>
        <p:nvPicPr>
          <p:cNvPr id="15" name="Obraz 14">
            <a:extLst>
              <a:ext uri="{FF2B5EF4-FFF2-40B4-BE49-F238E27FC236}">
                <a16:creationId xmlns:a16="http://schemas.microsoft.com/office/drawing/2014/main" id="{DD0AE58F-82A3-3E03-96A5-90D8A772BC9A}"/>
              </a:ext>
            </a:extLst>
          </p:cNvPr>
          <p:cNvPicPr>
            <a:picLocks noChangeAspect="1"/>
          </p:cNvPicPr>
          <p:nvPr/>
        </p:nvPicPr>
        <p:blipFill>
          <a:blip r:embed="rId4"/>
          <a:stretch>
            <a:fillRect/>
          </a:stretch>
        </p:blipFill>
        <p:spPr>
          <a:xfrm>
            <a:off x="9340514" y="141731"/>
            <a:ext cx="1658115" cy="649225"/>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40">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8A6A2A"/>
          </a:solidFill>
          <a:ln w="12700">
            <a:solidFill>
              <a:srgbClr val="8A6A2A"/>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7</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KOREKTA</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Kryzysy graniczne 1916-1917</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7</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8A6A2A"/>
          </a:solidFill>
          <a:ln w="12700">
            <a:solidFill>
              <a:srgbClr val="8A6A2A"/>
            </a:solidFill>
            <a:prstDash val="solid"/>
          </a:ln>
        </p:spPr>
        <p:txBody>
          <a:bodyPr/>
          <a:lstStyle/>
          <a:p>
            <a:endParaRPr lang="pl-PL" dirty="0"/>
          </a:p>
        </p:txBody>
      </p:sp>
      <p:sp>
        <p:nvSpPr>
          <p:cNvPr id="11" name="Shape 9"/>
          <p:cNvSpPr/>
          <p:nvPr/>
        </p:nvSpPr>
        <p:spPr>
          <a:xfrm>
            <a:off x="941832" y="1572768"/>
            <a:ext cx="164592" cy="3566160"/>
          </a:xfrm>
          <a:prstGeom prst="rect">
            <a:avLst/>
          </a:prstGeom>
          <a:solidFill>
            <a:srgbClr val="8E3B3B"/>
          </a:solidFill>
          <a:ln w="12700">
            <a:solidFill>
              <a:srgbClr val="8E3B3B"/>
            </a:solidFill>
            <a:prstDash val="solid"/>
          </a:ln>
        </p:spPr>
        <p:txBody>
          <a:bodyPr/>
          <a:lstStyle/>
          <a:p>
            <a:endParaRPr lang="pl-PL" dirty="0"/>
          </a:p>
        </p:txBody>
      </p:sp>
      <p:sp>
        <p:nvSpPr>
          <p:cNvPr id="12" name="Text 10"/>
          <p:cNvSpPr/>
          <p:nvPr/>
        </p:nvSpPr>
        <p:spPr>
          <a:xfrm>
            <a:off x="1298448" y="1463040"/>
            <a:ext cx="1645920" cy="182880"/>
          </a:xfrm>
          <a:prstGeom prst="rect">
            <a:avLst/>
          </a:prstGeom>
          <a:noFill/>
          <a:ln/>
        </p:spPr>
        <p:txBody>
          <a:bodyPr wrap="square" rtlCol="0" anchor="ctr"/>
          <a:lstStyle/>
          <a:p>
            <a:pPr marL="0" indent="0">
              <a:buNone/>
            </a:pPr>
            <a:r>
              <a:rPr lang="en-US" sz="950" b="1" dirty="0">
                <a:solidFill>
                  <a:srgbClr val="8E3B3B"/>
                </a:solidFill>
                <a:latin typeface="Times New Roman" panose="02020603050405020304" pitchFamily="18" charset="0"/>
                <a:ea typeface="Aptos" pitchFamily="34" charset="-122"/>
                <a:cs typeface="Times New Roman" panose="02020603050405020304" pitchFamily="18" charset="0"/>
              </a:rPr>
              <a:t>WYJAŚNIENIE</a:t>
            </a:r>
            <a:endParaRPr lang="en-US" sz="950" dirty="0">
              <a:latin typeface="Times New Roman" panose="02020603050405020304" pitchFamily="18" charset="0"/>
              <a:cs typeface="Times New Roman" panose="02020603050405020304" pitchFamily="18" charset="0"/>
            </a:endParaRPr>
          </a:p>
        </p:txBody>
      </p:sp>
      <p:sp>
        <p:nvSpPr>
          <p:cNvPr id="13" name="Text 11"/>
          <p:cNvSpPr/>
          <p:nvPr/>
        </p:nvSpPr>
        <p:spPr>
          <a:xfrm>
            <a:off x="1298448" y="1847088"/>
            <a:ext cx="9646920" cy="2176272"/>
          </a:xfrm>
          <a:prstGeom prst="rect">
            <a:avLst/>
          </a:prstGeom>
          <a:noFill/>
          <a:ln/>
        </p:spPr>
        <p:txBody>
          <a:bodyPr wrap="square" lIns="508" tIns="508" rIns="508" bIns="508" rtlCol="0" anchor="ctr"/>
          <a:lstStyle/>
          <a:p>
            <a:pPr marL="0" indent="0">
              <a:lnSpc>
                <a:spcPct val="106000"/>
              </a:lnSpc>
              <a:buNone/>
            </a:pPr>
            <a:r>
              <a:rPr lang="en-US" sz="1996" dirty="0">
                <a:solidFill>
                  <a:srgbClr val="1F1A17"/>
                </a:solidFill>
                <a:latin typeface="Times New Roman" panose="02020603050405020304" pitchFamily="18" charset="0"/>
                <a:cs typeface="Times New Roman" panose="02020603050405020304" pitchFamily="18" charset="0"/>
              </a:rPr>
              <a:t>Problemem nie był moment ogłoszenia, lecz treść deklaracji. Akt 5 listopada nie dawał realnej suwerenności ani pewności co do polskiej armii. Deklaracja mogła brzmieć poważnie, ale bez konkretów pozostawała narzędziem polityki państw centralnych.</a:t>
            </a:r>
            <a:endParaRPr lang="en-US" sz="1996" dirty="0">
              <a:latin typeface="Times New Roman" panose="02020603050405020304" pitchFamily="18" charset="0"/>
              <a:cs typeface="Times New Roman" panose="02020603050405020304" pitchFamily="18" charset="0"/>
            </a:endParaRPr>
          </a:p>
        </p:txBody>
      </p:sp>
      <p:sp>
        <p:nvSpPr>
          <p:cNvPr id="14" name="Text 12">
            <a:hlinkClick r:id="rId3" action="ppaction://hlinksldjump"/>
          </p:cNvPr>
          <p:cNvSpPr/>
          <p:nvPr/>
        </p:nvSpPr>
        <p:spPr>
          <a:xfrm>
            <a:off x="3611880" y="4526280"/>
            <a:ext cx="4343400" cy="603504"/>
          </a:xfrm>
          <a:prstGeom prst="roundRect">
            <a:avLst/>
          </a:prstGeom>
          <a:solidFill>
            <a:srgbClr val="8A6A2A"/>
          </a:solidFill>
          <a:ln>
            <a:solidFill>
              <a:srgbClr val="8A6A2A"/>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Spróbuj ponownie</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8A6A2A"/>
            </a:solidFill>
            <a:prstDash val="solid"/>
          </a:ln>
        </p:spPr>
        <p:txBody>
          <a:bodyPr/>
          <a:lstStyle/>
          <a:p>
            <a:endParaRPr lang="pl-PL" dirty="0"/>
          </a:p>
        </p:txBody>
      </p:sp>
      <p:pic>
        <p:nvPicPr>
          <p:cNvPr id="15" name="Obraz 14">
            <a:extLst>
              <a:ext uri="{FF2B5EF4-FFF2-40B4-BE49-F238E27FC236}">
                <a16:creationId xmlns:a16="http://schemas.microsoft.com/office/drawing/2014/main" id="{20BF839A-9AB1-7685-9139-CB6505AAFC88}"/>
              </a:ext>
            </a:extLst>
          </p:cNvPr>
          <p:cNvPicPr>
            <a:picLocks noChangeAspect="1"/>
          </p:cNvPicPr>
          <p:nvPr/>
        </p:nvPicPr>
        <p:blipFill>
          <a:blip r:embed="rId4"/>
          <a:stretch>
            <a:fillRect/>
          </a:stretch>
        </p:blipFill>
        <p:spPr>
          <a:xfrm>
            <a:off x="9052560" y="109727"/>
            <a:ext cx="1658115" cy="649225"/>
          </a:xfrm>
          <a:prstGeom prst="rect">
            <a:avLst/>
          </a:prstGeo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name="Slide 41">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8A6A2A"/>
          </a:solidFill>
          <a:ln w="12700">
            <a:solidFill>
              <a:srgbClr val="8A6A2A"/>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7</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ETAP 2</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Kryzysy graniczne 1916-1917</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7</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8A6A2A"/>
          </a:solidFill>
          <a:ln w="12700">
            <a:solidFill>
              <a:srgbClr val="8A6A2A"/>
            </a:solidFill>
            <a:prstDash val="solid"/>
          </a:ln>
        </p:spPr>
        <p:txBody>
          <a:bodyPr/>
          <a:lstStyle/>
          <a:p>
            <a:endParaRPr lang="pl-PL" dirty="0"/>
          </a:p>
        </p:txBody>
      </p:sp>
      <p:sp>
        <p:nvSpPr>
          <p:cNvPr id="11" name="Text 9"/>
          <p:cNvSpPr/>
          <p:nvPr/>
        </p:nvSpPr>
        <p:spPr>
          <a:xfrm>
            <a:off x="886968" y="1371600"/>
            <a:ext cx="1280160" cy="182880"/>
          </a:xfrm>
          <a:prstGeom prst="rect">
            <a:avLst/>
          </a:prstGeom>
          <a:noFill/>
          <a:ln/>
        </p:spPr>
        <p:txBody>
          <a:bodyPr wrap="square" rtlCol="0" anchor="ctr"/>
          <a:lstStyle/>
          <a:p>
            <a:pPr marL="0" indent="0">
              <a:buNone/>
            </a:pPr>
            <a:r>
              <a:rPr lang="en-US" sz="950" b="1" dirty="0">
                <a:solidFill>
                  <a:srgbClr val="8A6A2A"/>
                </a:solidFill>
                <a:latin typeface="Times New Roman" panose="02020603050405020304" pitchFamily="18" charset="0"/>
                <a:ea typeface="Aptos" pitchFamily="34" charset="-122"/>
                <a:cs typeface="Times New Roman" panose="02020603050405020304" pitchFamily="18" charset="0"/>
              </a:rPr>
              <a:t>SYTUACJA</a:t>
            </a:r>
            <a:endParaRPr lang="en-US" sz="950" dirty="0">
              <a:latin typeface="Times New Roman" panose="02020603050405020304" pitchFamily="18" charset="0"/>
              <a:cs typeface="Times New Roman" panose="02020603050405020304" pitchFamily="18" charset="0"/>
            </a:endParaRPr>
          </a:p>
        </p:txBody>
      </p:sp>
      <p:sp>
        <p:nvSpPr>
          <p:cNvPr id="12" name="Text 10"/>
          <p:cNvSpPr/>
          <p:nvPr/>
        </p:nvSpPr>
        <p:spPr>
          <a:xfrm>
            <a:off x="868680" y="1591056"/>
            <a:ext cx="10460736" cy="1755648"/>
          </a:xfrm>
          <a:prstGeom prst="rect">
            <a:avLst/>
          </a:prstGeom>
          <a:noFill/>
          <a:ln/>
        </p:spPr>
        <p:txBody>
          <a:bodyPr wrap="square" lIns="1016" tIns="1016" rIns="1016" bIns="1016" rtlCol="0" anchor="ctr">
            <a:normAutofit/>
          </a:bodyPr>
          <a:lstStyle/>
          <a:p>
            <a:pPr marL="0" indent="0">
              <a:lnSpc>
                <a:spcPct val="108000"/>
              </a:lnSpc>
              <a:buNone/>
            </a:pPr>
            <a:r>
              <a:rPr lang="en-US" sz="1797" dirty="0">
                <a:solidFill>
                  <a:srgbClr val="1F1A17"/>
                </a:solidFill>
                <a:latin typeface="Times New Roman" panose="02020603050405020304" pitchFamily="18" charset="0"/>
              </a:rPr>
              <a:t>Rok 1917. Władze państw centralnych żądają złożenia przysięgi na wierność monarchom. Dla wielu legionistów oznacza to przekroczenie granicy, za którą czyn zbrojny traci sens polityczny. Decyzja staje się nieodwracalna.</a:t>
            </a:r>
            <a:endParaRPr lang="en-US" sz="1797" dirty="0">
              <a:latin typeface="Times New Roman" panose="02020603050405020304" pitchFamily="18" charset="0"/>
            </a:endParaRPr>
          </a:p>
        </p:txBody>
      </p:sp>
      <p:sp>
        <p:nvSpPr>
          <p:cNvPr id="13" name="Text 11"/>
          <p:cNvSpPr/>
          <p:nvPr/>
        </p:nvSpPr>
        <p:spPr>
          <a:xfrm>
            <a:off x="886968" y="3529584"/>
            <a:ext cx="1828800" cy="182880"/>
          </a:xfrm>
          <a:prstGeom prst="rect">
            <a:avLst/>
          </a:prstGeom>
          <a:noFill/>
          <a:ln/>
        </p:spPr>
        <p:txBody>
          <a:bodyPr wrap="square" rtlCol="0" anchor="ctr"/>
          <a:lstStyle/>
          <a:p>
            <a:pPr marL="0" indent="0">
              <a:buNone/>
            </a:pPr>
            <a:r>
              <a:rPr lang="en-US" sz="950" b="1" dirty="0">
                <a:solidFill>
                  <a:srgbClr val="8A6A2A"/>
                </a:solidFill>
                <a:latin typeface="Times New Roman" panose="02020603050405020304" pitchFamily="18" charset="0"/>
                <a:ea typeface="Aptos" pitchFamily="34" charset="-122"/>
                <a:cs typeface="Times New Roman" panose="02020603050405020304" pitchFamily="18" charset="0"/>
              </a:rPr>
              <a:t>PYTANIE DECYZYJNE</a:t>
            </a:r>
            <a:endParaRPr lang="en-US" sz="950" dirty="0">
              <a:latin typeface="Times New Roman" panose="02020603050405020304" pitchFamily="18" charset="0"/>
              <a:cs typeface="Times New Roman" panose="02020603050405020304" pitchFamily="18" charset="0"/>
            </a:endParaRPr>
          </a:p>
        </p:txBody>
      </p:sp>
      <p:sp>
        <p:nvSpPr>
          <p:cNvPr id="14" name="Shape 12"/>
          <p:cNvSpPr/>
          <p:nvPr/>
        </p:nvSpPr>
        <p:spPr>
          <a:xfrm>
            <a:off x="868680" y="3730752"/>
            <a:ext cx="10460736" cy="713232"/>
          </a:xfrm>
          <a:prstGeom prst="roundRect">
            <a:avLst>
              <a:gd name="adj" fmla="val 7692"/>
            </a:avLst>
          </a:prstGeom>
          <a:solidFill>
            <a:srgbClr val="E8DFCF"/>
          </a:solidFill>
          <a:ln w="12700">
            <a:solidFill>
              <a:srgbClr val="8A6A2A"/>
            </a:solidFill>
            <a:prstDash val="solid"/>
          </a:ln>
        </p:spPr>
        <p:txBody>
          <a:bodyPr/>
          <a:lstStyle/>
          <a:p>
            <a:endParaRPr lang="pl-PL" dirty="0"/>
          </a:p>
        </p:txBody>
      </p:sp>
      <p:sp>
        <p:nvSpPr>
          <p:cNvPr id="15" name="Text 13"/>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rPr>
              <a:t>Jak należy ocenić decyzję o odmowie złożenia przysięgi?</a:t>
            </a:r>
            <a:endParaRPr lang="en-US" sz="1634" dirty="0">
              <a:latin typeface="Times New Roman" panose="02020603050405020304" pitchFamily="18" charset="0"/>
            </a:endParaRPr>
          </a:p>
        </p:txBody>
      </p:sp>
      <p:sp>
        <p:nvSpPr>
          <p:cNvPr id="16" name="Shape 14">
            <a:hlinkClick r:id="rId3" action="ppaction://hlinksldjump"/>
          </p:cNvPr>
          <p:cNvSpPr/>
          <p:nvPr/>
        </p:nvSpPr>
        <p:spPr>
          <a:xfrm>
            <a:off x="868680" y="4626864"/>
            <a:ext cx="10460736" cy="658368"/>
          </a:xfrm>
          <a:prstGeom prst="roundRect">
            <a:avLst>
              <a:gd name="adj" fmla="val 11111"/>
            </a:avLst>
          </a:prstGeom>
          <a:solidFill>
            <a:srgbClr val="8A6A2A"/>
          </a:solidFill>
          <a:ln w="12700">
            <a:solidFill>
              <a:srgbClr val="8A6A2A"/>
            </a:solidFill>
            <a:prstDash val="solid"/>
          </a:ln>
        </p:spPr>
        <p:txBody>
          <a:bodyPr/>
          <a:lstStyle/>
          <a:p>
            <a:endParaRPr lang="pl-PL" dirty="0"/>
          </a:p>
        </p:txBody>
      </p:sp>
      <p:sp>
        <p:nvSpPr>
          <p:cNvPr id="17" name="Shape 15">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8" name="Text 16">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8A6A2A"/>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19" name="Text 17">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Jako błąd polityczny, który doprowadził do rozpadu Legionów.</a:t>
            </a:r>
            <a:endParaRPr lang="en-US" sz="1300" dirty="0">
              <a:latin typeface="Times New Roman" panose="02020603050405020304" pitchFamily="18" charset="0"/>
            </a:endParaRPr>
          </a:p>
        </p:txBody>
      </p:sp>
      <p:sp>
        <p:nvSpPr>
          <p:cNvPr id="20" name="Shape 18">
            <a:hlinkClick r:id="rId4" action="ppaction://hlinksldjump"/>
          </p:cNvPr>
          <p:cNvSpPr/>
          <p:nvPr/>
        </p:nvSpPr>
        <p:spPr>
          <a:xfrm>
            <a:off x="868680" y="5413248"/>
            <a:ext cx="10460736" cy="658368"/>
          </a:xfrm>
          <a:prstGeom prst="roundRect">
            <a:avLst>
              <a:gd name="adj" fmla="val 11111"/>
            </a:avLst>
          </a:prstGeom>
          <a:solidFill>
            <a:srgbClr val="8A6A2A"/>
          </a:solidFill>
          <a:ln w="12700">
            <a:solidFill>
              <a:srgbClr val="8A6A2A"/>
            </a:solidFill>
            <a:prstDash val="solid"/>
          </a:ln>
        </p:spPr>
        <p:txBody>
          <a:bodyPr/>
          <a:lstStyle/>
          <a:p>
            <a:endParaRPr lang="pl-PL" dirty="0"/>
          </a:p>
        </p:txBody>
      </p:sp>
      <p:sp>
        <p:nvSpPr>
          <p:cNvPr id="21" name="Shape 19">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2" name="Text 20">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8A6A2A"/>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3" name="Text 21">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Jako świadome zerwanie projektu, który utracił sens polityczny.</a:t>
            </a:r>
            <a:endParaRPr lang="en-US" sz="1300" dirty="0">
              <a:latin typeface="Times New Roman" panose="02020603050405020304" pitchFamily="18" charset="0"/>
            </a:endParaRPr>
          </a:p>
        </p:txBody>
      </p:sp>
      <p:sp>
        <p:nvSpPr>
          <p:cNvPr id="25" name="Text 23"/>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6" name="Shape 24"/>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7" name="Shape 25"/>
          <p:cNvSpPr/>
          <p:nvPr/>
        </p:nvSpPr>
        <p:spPr>
          <a:xfrm>
            <a:off x="11365992" y="6455664"/>
            <a:ext cx="164592" cy="0"/>
          </a:xfrm>
          <a:prstGeom prst="line">
            <a:avLst/>
          </a:prstGeom>
          <a:noFill/>
          <a:ln w="12700">
            <a:solidFill>
              <a:srgbClr val="8A6A2A"/>
            </a:solidFill>
            <a:prstDash val="solid"/>
          </a:ln>
        </p:spPr>
        <p:txBody>
          <a:bodyPr/>
          <a:lstStyle/>
          <a:p>
            <a:endParaRPr lang="pl-PL" dirty="0"/>
          </a:p>
        </p:txBody>
      </p:sp>
      <p:pic>
        <p:nvPicPr>
          <p:cNvPr id="24" name="Obraz 23">
            <a:extLst>
              <a:ext uri="{FF2B5EF4-FFF2-40B4-BE49-F238E27FC236}">
                <a16:creationId xmlns:a16="http://schemas.microsoft.com/office/drawing/2014/main" id="{EE0044A7-C0CD-B069-F36C-68649C401D69}"/>
              </a:ext>
            </a:extLst>
          </p:cNvPr>
          <p:cNvPicPr>
            <a:picLocks noChangeAspect="1"/>
          </p:cNvPicPr>
          <p:nvPr/>
        </p:nvPicPr>
        <p:blipFill>
          <a:blip r:embed="rId5"/>
          <a:stretch>
            <a:fillRect/>
          </a:stretch>
        </p:blipFill>
        <p:spPr>
          <a:xfrm>
            <a:off x="9268965" y="109916"/>
            <a:ext cx="1658115" cy="649225"/>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name="Slide 42">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8A6A2A"/>
          </a:solidFill>
          <a:ln w="12700">
            <a:solidFill>
              <a:srgbClr val="8A6A2A"/>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7</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KOREKTA</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Kryzysy graniczne 1916-1917</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7</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8A6A2A"/>
          </a:solidFill>
          <a:ln w="12700">
            <a:solidFill>
              <a:srgbClr val="8A6A2A"/>
            </a:solidFill>
            <a:prstDash val="solid"/>
          </a:ln>
        </p:spPr>
        <p:txBody>
          <a:bodyPr/>
          <a:lstStyle/>
          <a:p>
            <a:endParaRPr lang="pl-PL" dirty="0"/>
          </a:p>
        </p:txBody>
      </p:sp>
      <p:sp>
        <p:nvSpPr>
          <p:cNvPr id="11" name="Shape 9"/>
          <p:cNvSpPr/>
          <p:nvPr/>
        </p:nvSpPr>
        <p:spPr>
          <a:xfrm>
            <a:off x="941832" y="1572768"/>
            <a:ext cx="164592" cy="3566160"/>
          </a:xfrm>
          <a:prstGeom prst="rect">
            <a:avLst/>
          </a:prstGeom>
          <a:solidFill>
            <a:srgbClr val="8E3B3B"/>
          </a:solidFill>
          <a:ln w="12700">
            <a:solidFill>
              <a:srgbClr val="8E3B3B"/>
            </a:solidFill>
            <a:prstDash val="solid"/>
          </a:ln>
        </p:spPr>
        <p:txBody>
          <a:bodyPr/>
          <a:lstStyle/>
          <a:p>
            <a:endParaRPr lang="pl-PL" dirty="0"/>
          </a:p>
        </p:txBody>
      </p:sp>
      <p:sp>
        <p:nvSpPr>
          <p:cNvPr id="12" name="Text 10"/>
          <p:cNvSpPr/>
          <p:nvPr/>
        </p:nvSpPr>
        <p:spPr>
          <a:xfrm>
            <a:off x="1298448" y="1463040"/>
            <a:ext cx="1645920" cy="182880"/>
          </a:xfrm>
          <a:prstGeom prst="rect">
            <a:avLst/>
          </a:prstGeom>
          <a:noFill/>
          <a:ln/>
        </p:spPr>
        <p:txBody>
          <a:bodyPr wrap="square" rtlCol="0" anchor="ctr"/>
          <a:lstStyle/>
          <a:p>
            <a:pPr marL="0" indent="0">
              <a:buNone/>
            </a:pPr>
            <a:r>
              <a:rPr lang="en-US" sz="950" b="1" dirty="0">
                <a:solidFill>
                  <a:srgbClr val="8E3B3B"/>
                </a:solidFill>
                <a:latin typeface="Times New Roman" panose="02020603050405020304" pitchFamily="18" charset="0"/>
                <a:ea typeface="Aptos" pitchFamily="34" charset="-122"/>
                <a:cs typeface="Times New Roman" panose="02020603050405020304" pitchFamily="18" charset="0"/>
              </a:rPr>
              <a:t>WYJAŚNIENIE</a:t>
            </a:r>
            <a:endParaRPr lang="en-US" sz="950" dirty="0">
              <a:latin typeface="Times New Roman" panose="02020603050405020304" pitchFamily="18" charset="0"/>
              <a:cs typeface="Times New Roman" panose="02020603050405020304" pitchFamily="18" charset="0"/>
            </a:endParaRPr>
          </a:p>
        </p:txBody>
      </p:sp>
      <p:sp>
        <p:nvSpPr>
          <p:cNvPr id="13" name="Text 11"/>
          <p:cNvSpPr/>
          <p:nvPr/>
        </p:nvSpPr>
        <p:spPr>
          <a:xfrm>
            <a:off x="1298448" y="1847088"/>
            <a:ext cx="9646920" cy="2176272"/>
          </a:xfrm>
          <a:prstGeom prst="rect">
            <a:avLst/>
          </a:prstGeom>
          <a:noFill/>
          <a:ln/>
        </p:spPr>
        <p:txBody>
          <a:bodyPr wrap="square" lIns="508" tIns="508" rIns="508" bIns="508" rtlCol="0" anchor="ctr"/>
          <a:lstStyle/>
          <a:p>
            <a:pPr marL="0" indent="0">
              <a:lnSpc>
                <a:spcPct val="106000"/>
              </a:lnSpc>
              <a:buNone/>
            </a:pPr>
            <a:r>
              <a:rPr lang="en-US" sz="1996" dirty="0">
                <a:solidFill>
                  <a:srgbClr val="1F1A17"/>
                </a:solidFill>
                <a:latin typeface="Times New Roman" panose="02020603050405020304" pitchFamily="18" charset="0"/>
              </a:rPr>
              <a:t>Odmowa przysięgi nie była „błędem taktycznym”, tylko decyzją o przekroczeniu granicy kompromisu. W 1917 r. wielu uznało, że dalsza służba w tych warunkach nie prowadzi do celu politycznego. To był moment, w którym formacja przestała spełniać swoją rolę w dotychczasowej formule.</a:t>
            </a:r>
            <a:endParaRPr lang="en-US" sz="1996" dirty="0">
              <a:latin typeface="Times New Roman" panose="02020603050405020304" pitchFamily="18" charset="0"/>
            </a:endParaRPr>
          </a:p>
        </p:txBody>
      </p:sp>
      <p:sp>
        <p:nvSpPr>
          <p:cNvPr id="14" name="Text 12">
            <a:hlinkClick r:id="rId3" action="ppaction://hlinksldjump"/>
          </p:cNvPr>
          <p:cNvSpPr/>
          <p:nvPr/>
        </p:nvSpPr>
        <p:spPr>
          <a:xfrm>
            <a:off x="3611880" y="4526280"/>
            <a:ext cx="4343400" cy="603504"/>
          </a:xfrm>
          <a:prstGeom prst="roundRect">
            <a:avLst/>
          </a:prstGeom>
          <a:solidFill>
            <a:srgbClr val="8A6A2A"/>
          </a:solidFill>
          <a:ln>
            <a:solidFill>
              <a:srgbClr val="8A6A2A"/>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Wróć do decyzji</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8A6A2A"/>
            </a:solidFill>
            <a:prstDash val="solid"/>
          </a:ln>
        </p:spPr>
        <p:txBody>
          <a:bodyPr/>
          <a:lstStyle/>
          <a:p>
            <a:endParaRPr lang="pl-PL" dirty="0"/>
          </a:p>
        </p:txBody>
      </p:sp>
      <p:pic>
        <p:nvPicPr>
          <p:cNvPr id="15" name="Obraz 14">
            <a:extLst>
              <a:ext uri="{FF2B5EF4-FFF2-40B4-BE49-F238E27FC236}">
                <a16:creationId xmlns:a16="http://schemas.microsoft.com/office/drawing/2014/main" id="{B0A9AFC4-40B3-F2B6-3503-52D66A2CCA5F}"/>
              </a:ext>
            </a:extLst>
          </p:cNvPr>
          <p:cNvPicPr>
            <a:picLocks noChangeAspect="1"/>
          </p:cNvPicPr>
          <p:nvPr/>
        </p:nvPicPr>
        <p:blipFill>
          <a:blip r:embed="rId4"/>
          <a:stretch>
            <a:fillRect/>
          </a:stretch>
        </p:blipFill>
        <p:spPr>
          <a:xfrm>
            <a:off x="9206483" y="128486"/>
            <a:ext cx="1658115" cy="649225"/>
          </a:xfrm>
          <a:prstGeom prst="rect">
            <a:avLst/>
          </a:prstGeo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43">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8A6A2A"/>
          </a:solidFill>
          <a:ln w="12700">
            <a:solidFill>
              <a:srgbClr val="8A6A2A"/>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7</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FINAŁ</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Kryzysy graniczne 1916-1917</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7</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8A6A2A"/>
          </a:solidFill>
          <a:ln w="12700">
            <a:solidFill>
              <a:srgbClr val="8A6A2A"/>
            </a:solidFill>
            <a:prstDash val="solid"/>
          </a:ln>
        </p:spPr>
        <p:txBody>
          <a:bodyPr/>
          <a:lstStyle/>
          <a:p>
            <a:endParaRPr lang="pl-PL" dirty="0"/>
          </a:p>
        </p:txBody>
      </p:sp>
      <p:sp>
        <p:nvSpPr>
          <p:cNvPr id="11" name="Text 9"/>
          <p:cNvSpPr/>
          <p:nvPr/>
        </p:nvSpPr>
        <p:spPr>
          <a:xfrm>
            <a:off x="896112" y="1353312"/>
            <a:ext cx="2011680" cy="182880"/>
          </a:xfrm>
          <a:prstGeom prst="rect">
            <a:avLst/>
          </a:prstGeom>
          <a:noFill/>
          <a:ln/>
        </p:spPr>
        <p:txBody>
          <a:bodyPr wrap="square" rtlCol="0" anchor="ctr"/>
          <a:lstStyle/>
          <a:p>
            <a:pPr marL="0" indent="0">
              <a:buNone/>
            </a:pPr>
            <a:r>
              <a:rPr lang="en-US" sz="950" b="1" dirty="0">
                <a:solidFill>
                  <a:srgbClr val="8A6A2A"/>
                </a:solidFill>
                <a:latin typeface="Times New Roman" panose="02020603050405020304" pitchFamily="18" charset="0"/>
                <a:ea typeface="Aptos" pitchFamily="34" charset="-122"/>
                <a:cs typeface="Times New Roman" panose="02020603050405020304" pitchFamily="18" charset="0"/>
              </a:rPr>
              <a:t>ZAMKNIĘCIE GRY</a:t>
            </a:r>
            <a:endParaRPr lang="en-US" sz="950" dirty="0">
              <a:latin typeface="Times New Roman" panose="02020603050405020304" pitchFamily="18" charset="0"/>
              <a:cs typeface="Times New Roman" panose="02020603050405020304" pitchFamily="18" charset="0"/>
            </a:endParaRPr>
          </a:p>
        </p:txBody>
      </p:sp>
      <p:sp>
        <p:nvSpPr>
          <p:cNvPr id="12" name="Shape 10"/>
          <p:cNvSpPr/>
          <p:nvPr/>
        </p:nvSpPr>
        <p:spPr>
          <a:xfrm>
            <a:off x="868680" y="1627632"/>
            <a:ext cx="10460736" cy="2971800"/>
          </a:xfrm>
          <a:prstGeom prst="roundRect">
            <a:avLst>
              <a:gd name="adj" fmla="val 1846"/>
            </a:avLst>
          </a:prstGeom>
          <a:solidFill>
            <a:srgbClr val="EFE7D7"/>
          </a:solidFill>
          <a:ln w="12700">
            <a:solidFill>
              <a:srgbClr val="D7CEBF"/>
            </a:solidFill>
            <a:prstDash val="solid"/>
          </a:ln>
        </p:spPr>
        <p:txBody>
          <a:bodyPr/>
          <a:lstStyle/>
          <a:p>
            <a:endParaRPr lang="pl-PL" dirty="0"/>
          </a:p>
        </p:txBody>
      </p:sp>
      <p:sp>
        <p:nvSpPr>
          <p:cNvPr id="13" name="Text 11"/>
          <p:cNvSpPr/>
          <p:nvPr/>
        </p:nvSpPr>
        <p:spPr>
          <a:xfrm>
            <a:off x="1042416" y="1828800"/>
            <a:ext cx="10104120" cy="2578608"/>
          </a:xfrm>
          <a:prstGeom prst="rect">
            <a:avLst/>
          </a:prstGeom>
          <a:noFill/>
          <a:ln/>
        </p:spPr>
        <p:txBody>
          <a:bodyPr wrap="square" lIns="254" tIns="254" rIns="254" bIns="254" rtlCol="0" anchor="ctr"/>
          <a:lstStyle/>
          <a:p>
            <a:pPr marL="0" indent="0">
              <a:lnSpc>
                <a:spcPct val="108000"/>
              </a:lnSpc>
              <a:buNone/>
            </a:pPr>
            <a:r>
              <a:rPr lang="en-US" sz="2095" dirty="0">
                <a:solidFill>
                  <a:srgbClr val="1F1A17"/>
                </a:solidFill>
                <a:latin typeface="Times New Roman" panose="02020603050405020304" pitchFamily="18" charset="0"/>
                <a:cs typeface="Times New Roman" panose="02020603050405020304" pitchFamily="18" charset="0"/>
              </a:rPr>
              <a:t>Kryzysy lat 1916-1917 wyznaczyły granicę kompromisu. Legiony Polskie nie przegrały militarnie – zostały świadomie zamknięte jako projekt, który wyczerpał swoje możliwości w danych realiach politycznych. To nie był koniec ludzi ani idei niepodległości Rzeczypospolitej. To był koniec formacji i przejście do nowej fazy tej samej gry politycznej.</a:t>
            </a:r>
            <a:endParaRPr lang="en-US" sz="2095" dirty="0">
              <a:latin typeface="Times New Roman" panose="02020603050405020304" pitchFamily="18" charset="0"/>
              <a:cs typeface="Times New Roman" panose="02020603050405020304" pitchFamily="18" charset="0"/>
            </a:endParaRPr>
          </a:p>
        </p:txBody>
      </p:sp>
      <p:sp>
        <p:nvSpPr>
          <p:cNvPr id="14" name="Text 12">
            <a:hlinkClick r:id="rId3" action="ppaction://hlinksldjump"/>
          </p:cNvPr>
          <p:cNvSpPr/>
          <p:nvPr/>
        </p:nvSpPr>
        <p:spPr>
          <a:xfrm>
            <a:off x="3776472" y="4919472"/>
            <a:ext cx="3749040" cy="640080"/>
          </a:xfrm>
          <a:prstGeom prst="roundRect">
            <a:avLst/>
          </a:prstGeom>
          <a:solidFill>
            <a:srgbClr val="8A6A2A"/>
          </a:solidFill>
          <a:ln>
            <a:solidFill>
              <a:srgbClr val="8A6A2A"/>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Zakończ grę</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8A6A2A"/>
            </a:solidFill>
            <a:prstDash val="solid"/>
          </a:ln>
        </p:spPr>
        <p:txBody>
          <a:bodyPr/>
          <a:lstStyle/>
          <a:p>
            <a:endParaRPr lang="pl-PL"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 44">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1920240" y="1325880"/>
            <a:ext cx="8321040" cy="4023360"/>
          </a:xfrm>
          <a:prstGeom prst="roundRect">
            <a:avLst>
              <a:gd name="adj" fmla="val 1818"/>
            </a:avLst>
          </a:prstGeom>
          <a:solidFill>
            <a:srgbClr val="F5F0E6"/>
          </a:solidFill>
          <a:ln w="12700">
            <a:solidFill>
              <a:srgbClr val="D7CEBF"/>
            </a:solidFill>
            <a:prstDash val="solid"/>
          </a:ln>
        </p:spPr>
        <p:txBody>
          <a:bodyPr/>
          <a:lstStyle/>
          <a:p>
            <a:endParaRPr lang="pl-PL" dirty="0"/>
          </a:p>
        </p:txBody>
      </p:sp>
      <p:sp>
        <p:nvSpPr>
          <p:cNvPr id="3" name="Text 1"/>
          <p:cNvSpPr/>
          <p:nvPr/>
        </p:nvSpPr>
        <p:spPr>
          <a:xfrm>
            <a:off x="2880360" y="1874520"/>
            <a:ext cx="6400800" cy="438912"/>
          </a:xfrm>
          <a:prstGeom prst="rect">
            <a:avLst/>
          </a:prstGeom>
          <a:noFill/>
          <a:ln/>
        </p:spPr>
        <p:txBody>
          <a:bodyPr wrap="square" rtlCol="0" anchor="ctr"/>
          <a:lstStyle/>
          <a:p>
            <a:pPr marL="0" indent="0" algn="ctr">
              <a:buNone/>
            </a:pPr>
            <a:r>
              <a:rPr lang="en-US" sz="2800" b="1" dirty="0">
                <a:solidFill>
                  <a:srgbClr val="1F1A17"/>
                </a:solidFill>
                <a:latin typeface="Times New Roman" panose="02020603050405020304" pitchFamily="18" charset="0"/>
                <a:ea typeface="Georgia" pitchFamily="34" charset="-122"/>
                <a:cs typeface="Times New Roman" panose="02020603050405020304" pitchFamily="18" charset="0"/>
              </a:rPr>
              <a:t>Gra zakończona</a:t>
            </a:r>
            <a:endParaRPr lang="en-US" sz="2800" dirty="0">
              <a:latin typeface="Times New Roman" panose="02020603050405020304" pitchFamily="18" charset="0"/>
              <a:cs typeface="Times New Roman" panose="02020603050405020304" pitchFamily="18" charset="0"/>
            </a:endParaRPr>
          </a:p>
        </p:txBody>
      </p:sp>
      <p:sp>
        <p:nvSpPr>
          <p:cNvPr id="4" name="Text 2"/>
          <p:cNvSpPr/>
          <p:nvPr/>
        </p:nvSpPr>
        <p:spPr>
          <a:xfrm>
            <a:off x="2743200" y="2606040"/>
            <a:ext cx="6675120" cy="914400"/>
          </a:xfrm>
          <a:prstGeom prst="rect">
            <a:avLst/>
          </a:prstGeom>
          <a:noFill/>
          <a:ln/>
        </p:spPr>
        <p:txBody>
          <a:bodyPr wrap="square" lIns="254" tIns="254" rIns="254" bIns="254" rtlCol="0" anchor="ctr"/>
          <a:lstStyle/>
          <a:p>
            <a:pPr marL="0" indent="0" algn="ctr">
              <a:buNone/>
            </a:pPr>
            <a:r>
              <a:rPr lang="en-US" b="1" dirty="0">
                <a:solidFill>
                  <a:srgbClr val="1F1A17"/>
                </a:solidFill>
                <a:latin typeface="Times New Roman" panose="02020603050405020304" pitchFamily="18" charset="0"/>
                <a:ea typeface="Aptos" pitchFamily="34" charset="-122"/>
                <a:cs typeface="Times New Roman" panose="02020603050405020304" pitchFamily="18" charset="0"/>
              </a:rPr>
              <a:t>Legiony Polskie były projektem</a:t>
            </a:r>
            <a:r>
              <a:rPr lang="pl-PL" b="1" dirty="0">
                <a:solidFill>
                  <a:srgbClr val="1F1A17"/>
                </a:solidFill>
                <a:latin typeface="Times New Roman" panose="02020603050405020304" pitchFamily="18" charset="0"/>
                <a:ea typeface="Aptos" pitchFamily="34" charset="-122"/>
                <a:cs typeface="Times New Roman" panose="02020603050405020304" pitchFamily="18" charset="0"/>
              </a:rPr>
              <a:t>:</a:t>
            </a:r>
          </a:p>
          <a:p>
            <a:pPr marL="0" indent="0" algn="ctr">
              <a:buNone/>
            </a:pPr>
            <a:r>
              <a:rPr lang="en-US" b="1" dirty="0">
                <a:solidFill>
                  <a:srgbClr val="1F1A17"/>
                </a:solidFill>
                <a:latin typeface="Times New Roman" panose="02020603050405020304" pitchFamily="18" charset="0"/>
                <a:ea typeface="Aptos" pitchFamily="34" charset="-122"/>
                <a:cs typeface="Times New Roman" panose="02020603050405020304" pitchFamily="18" charset="0"/>
              </a:rPr>
              <a:t>wojskowym, politycznym i symbolicznym zarazem.</a:t>
            </a:r>
            <a:endParaRPr lang="pl-PL" b="1" dirty="0">
              <a:solidFill>
                <a:srgbClr val="1F1A17"/>
              </a:solidFill>
              <a:latin typeface="Aptos" pitchFamily="34" charset="0"/>
              <a:ea typeface="Aptos" pitchFamily="34" charset="-122"/>
              <a:cs typeface="Aptos" pitchFamily="34" charset="-120"/>
            </a:endParaRPr>
          </a:p>
          <a:p>
            <a:pPr marL="0" indent="0" algn="ctr">
              <a:buNone/>
            </a:pPr>
            <a:r>
              <a:rPr lang="en-US" sz="1700" dirty="0">
                <a:solidFill>
                  <a:srgbClr val="1F1A17"/>
                </a:solidFill>
                <a:latin typeface="Times New Roman" panose="02020603050405020304" pitchFamily="18" charset="0"/>
                <a:ea typeface="Aptos" pitchFamily="34" charset="-122"/>
                <a:cs typeface="Times New Roman" panose="02020603050405020304" pitchFamily="18" charset="0"/>
              </a:rPr>
              <a:t>Możesz wrócić do początku i przejść wszystkie sektory ponownie.</a:t>
            </a:r>
            <a:endParaRPr lang="en-US" sz="1700" dirty="0"/>
          </a:p>
        </p:txBody>
      </p:sp>
      <p:sp>
        <p:nvSpPr>
          <p:cNvPr id="5" name="Shape 3">
            <a:hlinkClick r:id="rId3" action="ppaction://hlinksldjump"/>
          </p:cNvPr>
          <p:cNvSpPr/>
          <p:nvPr/>
        </p:nvSpPr>
        <p:spPr>
          <a:xfrm>
            <a:off x="4178808" y="4160520"/>
            <a:ext cx="3840480" cy="713232"/>
          </a:xfrm>
          <a:prstGeom prst="roundRect">
            <a:avLst>
              <a:gd name="adj" fmla="val 10256"/>
            </a:avLst>
          </a:prstGeom>
          <a:solidFill>
            <a:srgbClr val="8A6A2A"/>
          </a:solidFill>
          <a:ln w="12700">
            <a:solidFill>
              <a:srgbClr val="8A6A2A"/>
            </a:solidFill>
            <a:prstDash val="solid"/>
          </a:ln>
        </p:spPr>
        <p:txBody>
          <a:bodyPr/>
          <a:lstStyle/>
          <a:p>
            <a:endParaRPr lang="pl-PL" dirty="0"/>
          </a:p>
        </p:txBody>
      </p:sp>
      <p:sp>
        <p:nvSpPr>
          <p:cNvPr id="6" name="Text 4">
            <a:hlinkClick r:id="rId3" action="ppaction://hlinksldjump"/>
          </p:cNvPr>
          <p:cNvSpPr/>
          <p:nvPr/>
        </p:nvSpPr>
        <p:spPr>
          <a:xfrm>
            <a:off x="4343400" y="4379976"/>
            <a:ext cx="3511296" cy="219456"/>
          </a:xfrm>
          <a:prstGeom prst="rect">
            <a:avLst/>
          </a:prstGeom>
          <a:noFill/>
          <a:ln/>
        </p:spPr>
        <p:txBody>
          <a:bodyPr wrap="square" rtlCol="0" anchor="ctr"/>
          <a:lstStyle/>
          <a:p>
            <a:pPr marL="0" indent="0" algn="ctr">
              <a:buNone/>
            </a:pPr>
            <a:r>
              <a:rPr lang="en-US" sz="20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Zagraj ponownie</a:t>
            </a:r>
            <a:endParaRPr lang="en-US" sz="2000" dirty="0">
              <a:latin typeface="Times New Roman" panose="02020603050405020304" pitchFamily="18" charset="0"/>
              <a:cs typeface="Times New Roman" panose="02020603050405020304" pitchFamily="18" charset="0"/>
            </a:endParaRPr>
          </a:p>
        </p:txBody>
      </p:sp>
      <p:pic>
        <p:nvPicPr>
          <p:cNvPr id="7" name="Obraz 6">
            <a:extLst>
              <a:ext uri="{FF2B5EF4-FFF2-40B4-BE49-F238E27FC236}">
                <a16:creationId xmlns:a16="http://schemas.microsoft.com/office/drawing/2014/main" id="{3549EC25-3AD9-E39D-5D9D-A0B37AB66511}"/>
              </a:ext>
            </a:extLst>
          </p:cNvPr>
          <p:cNvPicPr>
            <a:picLocks noChangeAspect="1"/>
          </p:cNvPicPr>
          <p:nvPr/>
        </p:nvPicPr>
        <p:blipFill>
          <a:blip r:embed="rId4"/>
          <a:stretch>
            <a:fillRect/>
          </a:stretch>
        </p:blipFill>
        <p:spPr>
          <a:xfrm>
            <a:off x="9923784" y="235716"/>
            <a:ext cx="1658115" cy="64922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A35B3F"/>
          </a:solidFill>
          <a:ln w="12700">
            <a:solidFill>
              <a:srgbClr val="A35B3F"/>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1</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ETAP 2</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Mobilizacja i zaplecze społeczne</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1</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A35B3F"/>
          </a:solidFill>
          <a:ln w="12700">
            <a:solidFill>
              <a:srgbClr val="A35B3F"/>
            </a:solidFill>
            <a:prstDash val="solid"/>
          </a:ln>
        </p:spPr>
        <p:txBody>
          <a:bodyPr/>
          <a:lstStyle/>
          <a:p>
            <a:endParaRPr lang="pl-PL" dirty="0"/>
          </a:p>
        </p:txBody>
      </p:sp>
      <p:sp>
        <p:nvSpPr>
          <p:cNvPr id="11" name="Text 9"/>
          <p:cNvSpPr/>
          <p:nvPr/>
        </p:nvSpPr>
        <p:spPr>
          <a:xfrm>
            <a:off x="886968" y="1371600"/>
            <a:ext cx="1280160" cy="182880"/>
          </a:xfrm>
          <a:prstGeom prst="rect">
            <a:avLst/>
          </a:prstGeom>
          <a:noFill/>
          <a:ln/>
        </p:spPr>
        <p:txBody>
          <a:bodyPr wrap="square" rtlCol="0" anchor="ctr"/>
          <a:lstStyle/>
          <a:p>
            <a:pPr marL="0" indent="0">
              <a:buNone/>
            </a:pPr>
            <a:r>
              <a:rPr lang="en-US" sz="950" b="1" dirty="0">
                <a:solidFill>
                  <a:srgbClr val="A35B3F"/>
                </a:solidFill>
                <a:latin typeface="Times New Roman" panose="02020603050405020304" pitchFamily="18" charset="0"/>
                <a:ea typeface="Aptos" pitchFamily="34" charset="-122"/>
                <a:cs typeface="Times New Roman" panose="02020603050405020304" pitchFamily="18" charset="0"/>
              </a:rPr>
              <a:t>SYTUACJA</a:t>
            </a:r>
            <a:endParaRPr lang="en-US" sz="950" dirty="0">
              <a:latin typeface="Times New Roman" panose="02020603050405020304" pitchFamily="18" charset="0"/>
              <a:cs typeface="Times New Roman" panose="02020603050405020304" pitchFamily="18" charset="0"/>
            </a:endParaRPr>
          </a:p>
        </p:txBody>
      </p:sp>
      <p:sp>
        <p:nvSpPr>
          <p:cNvPr id="12" name="Text 10"/>
          <p:cNvSpPr/>
          <p:nvPr/>
        </p:nvSpPr>
        <p:spPr>
          <a:xfrm>
            <a:off x="868680" y="1591056"/>
            <a:ext cx="10460736" cy="1755648"/>
          </a:xfrm>
          <a:prstGeom prst="rect">
            <a:avLst/>
          </a:prstGeom>
          <a:noFill/>
          <a:ln/>
        </p:spPr>
        <p:txBody>
          <a:bodyPr wrap="square" lIns="1016" tIns="1016" rIns="1016" bIns="1016" rtlCol="0" anchor="ctr">
            <a:normAutofit/>
          </a:bodyPr>
          <a:lstStyle/>
          <a:p>
            <a:pPr marL="0" indent="0">
              <a:lnSpc>
                <a:spcPct val="108000"/>
              </a:lnSpc>
              <a:buNone/>
            </a:pPr>
            <a:r>
              <a:rPr lang="en-US" sz="1797" dirty="0">
                <a:solidFill>
                  <a:srgbClr val="1F1A17"/>
                </a:solidFill>
                <a:latin typeface="Times New Roman" panose="02020603050405020304" pitchFamily="18" charset="0"/>
                <a:cs typeface="Times New Roman" panose="02020603050405020304" pitchFamily="18" charset="0"/>
              </a:rPr>
              <a:t>Mobilizacja oparta na środowiskach strzeleckich pozwala zachować spójność i zdolność bojową Legionów. Liczebność formacji pozostaje jednak ograniczona, </a:t>
            </a:r>
            <a:r>
              <a:rPr lang="pl-PL" sz="1797" dirty="0">
                <a:solidFill>
                  <a:srgbClr val="1F1A17"/>
                </a:solidFill>
                <a:latin typeface="Times New Roman" panose="02020603050405020304" pitchFamily="18" charset="0"/>
                <a:cs typeface="Times New Roman" panose="02020603050405020304" pitchFamily="18" charset="0"/>
              </a:rPr>
              <a:t>a</a:t>
            </a:r>
            <a:r>
              <a:rPr lang="en-US" sz="1797" dirty="0">
                <a:solidFill>
                  <a:srgbClr val="1F1A17"/>
                </a:solidFill>
                <a:latin typeface="Times New Roman" panose="02020603050405020304" pitchFamily="18" charset="0"/>
                <a:cs typeface="Times New Roman" panose="02020603050405020304" pitchFamily="18" charset="0"/>
              </a:rPr>
              <a:t> oczekiwania zwiększonego napływu ochotników nie spełniają się. Pojawia się pytanie o dalszy kierunek działań.</a:t>
            </a:r>
            <a:endParaRPr lang="en-US" sz="1797" dirty="0">
              <a:latin typeface="Times New Roman" panose="02020603050405020304" pitchFamily="18" charset="0"/>
              <a:cs typeface="Times New Roman" panose="02020603050405020304" pitchFamily="18" charset="0"/>
            </a:endParaRPr>
          </a:p>
        </p:txBody>
      </p:sp>
      <p:sp>
        <p:nvSpPr>
          <p:cNvPr id="13" name="Text 11"/>
          <p:cNvSpPr/>
          <p:nvPr/>
        </p:nvSpPr>
        <p:spPr>
          <a:xfrm>
            <a:off x="886968" y="3529584"/>
            <a:ext cx="1828800" cy="182880"/>
          </a:xfrm>
          <a:prstGeom prst="rect">
            <a:avLst/>
          </a:prstGeom>
          <a:noFill/>
          <a:ln/>
        </p:spPr>
        <p:txBody>
          <a:bodyPr wrap="square" rtlCol="0" anchor="ctr"/>
          <a:lstStyle/>
          <a:p>
            <a:pPr marL="0" indent="0">
              <a:buNone/>
            </a:pPr>
            <a:r>
              <a:rPr lang="en-US" sz="950" b="1" dirty="0">
                <a:solidFill>
                  <a:srgbClr val="A35B3F"/>
                </a:solidFill>
                <a:latin typeface="Times New Roman" panose="02020603050405020304" pitchFamily="18" charset="0"/>
                <a:ea typeface="Aptos" pitchFamily="34" charset="-122"/>
                <a:cs typeface="Times New Roman" panose="02020603050405020304" pitchFamily="18" charset="0"/>
              </a:rPr>
              <a:t>PYTANIE DECYZYJNE</a:t>
            </a:r>
            <a:endParaRPr lang="en-US" sz="950" dirty="0">
              <a:latin typeface="Times New Roman" panose="02020603050405020304" pitchFamily="18" charset="0"/>
              <a:cs typeface="Times New Roman" panose="02020603050405020304" pitchFamily="18" charset="0"/>
            </a:endParaRPr>
          </a:p>
        </p:txBody>
      </p:sp>
      <p:sp>
        <p:nvSpPr>
          <p:cNvPr id="14" name="Shape 12"/>
          <p:cNvSpPr/>
          <p:nvPr/>
        </p:nvSpPr>
        <p:spPr>
          <a:xfrm>
            <a:off x="868680" y="3730752"/>
            <a:ext cx="10460736" cy="713232"/>
          </a:xfrm>
          <a:prstGeom prst="roundRect">
            <a:avLst>
              <a:gd name="adj" fmla="val 7692"/>
            </a:avLst>
          </a:prstGeom>
          <a:solidFill>
            <a:srgbClr val="E8DFCF"/>
          </a:solidFill>
          <a:ln w="12700">
            <a:solidFill>
              <a:srgbClr val="A35B3F"/>
            </a:solidFill>
            <a:prstDash val="solid"/>
          </a:ln>
        </p:spPr>
        <p:txBody>
          <a:bodyPr/>
          <a:lstStyle/>
          <a:p>
            <a:endParaRPr lang="pl-PL" dirty="0"/>
          </a:p>
        </p:txBody>
      </p:sp>
      <p:sp>
        <p:nvSpPr>
          <p:cNvPr id="15" name="Text 13"/>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cs typeface="Times New Roman" panose="02020603050405020304" pitchFamily="18" charset="0"/>
              </a:rPr>
              <a:t>Jak reagować na ograniczoną liczebność Legionów?</a:t>
            </a:r>
            <a:endParaRPr lang="en-US" sz="1634" dirty="0">
              <a:latin typeface="Times New Roman" panose="02020603050405020304" pitchFamily="18" charset="0"/>
              <a:cs typeface="Times New Roman" panose="02020603050405020304" pitchFamily="18" charset="0"/>
            </a:endParaRPr>
          </a:p>
        </p:txBody>
      </p:sp>
      <p:sp>
        <p:nvSpPr>
          <p:cNvPr id="16" name="Shape 14">
            <a:hlinkClick r:id="rId3" action="ppaction://hlinksldjump"/>
          </p:cNvPr>
          <p:cNvSpPr/>
          <p:nvPr/>
        </p:nvSpPr>
        <p:spPr>
          <a:xfrm>
            <a:off x="868680" y="4626864"/>
            <a:ext cx="10460736" cy="658368"/>
          </a:xfrm>
          <a:prstGeom prst="roundRect">
            <a:avLst>
              <a:gd name="adj" fmla="val 11111"/>
            </a:avLst>
          </a:prstGeom>
          <a:solidFill>
            <a:srgbClr val="A35B3F"/>
          </a:solidFill>
          <a:ln w="12700">
            <a:solidFill>
              <a:srgbClr val="A35B3F"/>
            </a:solidFill>
            <a:prstDash val="solid"/>
          </a:ln>
        </p:spPr>
        <p:txBody>
          <a:bodyPr/>
          <a:lstStyle/>
          <a:p>
            <a:endParaRPr lang="pl-PL" dirty="0"/>
          </a:p>
        </p:txBody>
      </p:sp>
      <p:sp>
        <p:nvSpPr>
          <p:cNvPr id="17" name="Shape 15">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8" name="Text 16">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A35B3F"/>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19" name="Text 17">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Intensyfikować propagandę werbunkową, tworząc wizję masowej armii i obiecując szybkie zwycięstwo.</a:t>
            </a:r>
            <a:endParaRPr lang="en-US" sz="1300" u="sng" dirty="0">
              <a:latin typeface="Times New Roman" panose="02020603050405020304" pitchFamily="18" charset="0"/>
              <a:cs typeface="Times New Roman" panose="02020603050405020304" pitchFamily="18" charset="0"/>
            </a:endParaRPr>
          </a:p>
        </p:txBody>
      </p:sp>
      <p:sp>
        <p:nvSpPr>
          <p:cNvPr id="20" name="Shape 18">
            <a:hlinkClick r:id="rId4" action="ppaction://hlinksldjump"/>
          </p:cNvPr>
          <p:cNvSpPr/>
          <p:nvPr/>
        </p:nvSpPr>
        <p:spPr>
          <a:xfrm>
            <a:off x="868680" y="5413248"/>
            <a:ext cx="10460736" cy="658368"/>
          </a:xfrm>
          <a:prstGeom prst="roundRect">
            <a:avLst>
              <a:gd name="adj" fmla="val 11111"/>
            </a:avLst>
          </a:prstGeom>
          <a:solidFill>
            <a:srgbClr val="A35B3F"/>
          </a:solidFill>
          <a:ln w="12700">
            <a:solidFill>
              <a:srgbClr val="A35B3F"/>
            </a:solidFill>
            <a:prstDash val="solid"/>
          </a:ln>
        </p:spPr>
        <p:txBody>
          <a:bodyPr/>
          <a:lstStyle/>
          <a:p>
            <a:endParaRPr lang="pl-PL" dirty="0"/>
          </a:p>
        </p:txBody>
      </p:sp>
      <p:sp>
        <p:nvSpPr>
          <p:cNvPr id="21" name="Shape 19">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2" name="Text 20">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A35B3F"/>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3" name="Text 21">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Utrzymać realistyczny model, uznając, że znaczenie Legionów wynika z ich jakości, spójności i symboliki, a nie masowości.</a:t>
            </a:r>
            <a:endParaRPr lang="en-US" sz="1300" dirty="0">
              <a:latin typeface="Times New Roman" panose="02020603050405020304" pitchFamily="18" charset="0"/>
              <a:cs typeface="Times New Roman" panose="02020603050405020304" pitchFamily="18" charset="0"/>
            </a:endParaRPr>
          </a:p>
        </p:txBody>
      </p:sp>
      <p:sp>
        <p:nvSpPr>
          <p:cNvPr id="25" name="Text 23"/>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6" name="Shape 24"/>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7" name="Shape 25"/>
          <p:cNvSpPr/>
          <p:nvPr/>
        </p:nvSpPr>
        <p:spPr>
          <a:xfrm>
            <a:off x="11365992" y="6455664"/>
            <a:ext cx="164592" cy="0"/>
          </a:xfrm>
          <a:prstGeom prst="line">
            <a:avLst/>
          </a:prstGeom>
          <a:noFill/>
          <a:ln w="12700">
            <a:solidFill>
              <a:srgbClr val="A35B3F"/>
            </a:solidFill>
            <a:prstDash val="solid"/>
          </a:ln>
        </p:spPr>
        <p:txBody>
          <a:bodyPr/>
          <a:lstStyle/>
          <a:p>
            <a:endParaRPr lang="pl-PL" dirty="0"/>
          </a:p>
        </p:txBody>
      </p:sp>
      <p:pic>
        <p:nvPicPr>
          <p:cNvPr id="24" name="Obraz 23">
            <a:extLst>
              <a:ext uri="{FF2B5EF4-FFF2-40B4-BE49-F238E27FC236}">
                <a16:creationId xmlns:a16="http://schemas.microsoft.com/office/drawing/2014/main" id="{E2BFDDC3-72CB-BDB8-9D4A-84B2260ED854}"/>
              </a:ext>
            </a:extLst>
          </p:cNvPr>
          <p:cNvPicPr>
            <a:picLocks noChangeAspect="1"/>
          </p:cNvPicPr>
          <p:nvPr/>
        </p:nvPicPr>
        <p:blipFill>
          <a:blip r:embed="rId5"/>
          <a:stretch>
            <a:fillRect/>
          </a:stretch>
        </p:blipFill>
        <p:spPr>
          <a:xfrm>
            <a:off x="9406125" y="141731"/>
            <a:ext cx="1658115" cy="6492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A35B3F"/>
          </a:solidFill>
          <a:ln w="12700">
            <a:solidFill>
              <a:srgbClr val="A35B3F"/>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1</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KOREKTA</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Mobilizacja i zaplecze społeczne</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1</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A35B3F"/>
          </a:solidFill>
          <a:ln w="12700">
            <a:solidFill>
              <a:srgbClr val="A35B3F"/>
            </a:solidFill>
            <a:prstDash val="solid"/>
          </a:ln>
        </p:spPr>
        <p:txBody>
          <a:bodyPr/>
          <a:lstStyle/>
          <a:p>
            <a:endParaRPr lang="pl-PL" dirty="0"/>
          </a:p>
        </p:txBody>
      </p:sp>
      <p:sp>
        <p:nvSpPr>
          <p:cNvPr id="11" name="Shape 9"/>
          <p:cNvSpPr/>
          <p:nvPr/>
        </p:nvSpPr>
        <p:spPr>
          <a:xfrm>
            <a:off x="941832" y="1572768"/>
            <a:ext cx="164592" cy="3566160"/>
          </a:xfrm>
          <a:prstGeom prst="rect">
            <a:avLst/>
          </a:prstGeom>
          <a:solidFill>
            <a:srgbClr val="8E3B3B"/>
          </a:solidFill>
          <a:ln w="12700">
            <a:solidFill>
              <a:srgbClr val="8E3B3B"/>
            </a:solidFill>
            <a:prstDash val="solid"/>
          </a:ln>
        </p:spPr>
        <p:txBody>
          <a:bodyPr/>
          <a:lstStyle/>
          <a:p>
            <a:endParaRPr lang="pl-PL" dirty="0"/>
          </a:p>
        </p:txBody>
      </p:sp>
      <p:sp>
        <p:nvSpPr>
          <p:cNvPr id="12" name="Text 10"/>
          <p:cNvSpPr/>
          <p:nvPr/>
        </p:nvSpPr>
        <p:spPr>
          <a:xfrm>
            <a:off x="1298448" y="1463040"/>
            <a:ext cx="1645920" cy="182880"/>
          </a:xfrm>
          <a:prstGeom prst="rect">
            <a:avLst/>
          </a:prstGeom>
          <a:noFill/>
          <a:ln/>
        </p:spPr>
        <p:txBody>
          <a:bodyPr wrap="square" rtlCol="0" anchor="ctr"/>
          <a:lstStyle/>
          <a:p>
            <a:pPr marL="0" indent="0">
              <a:buNone/>
            </a:pPr>
            <a:r>
              <a:rPr lang="en-US" sz="950" b="1" dirty="0">
                <a:solidFill>
                  <a:srgbClr val="8E3B3B"/>
                </a:solidFill>
                <a:latin typeface="Times New Roman" panose="02020603050405020304" pitchFamily="18" charset="0"/>
                <a:ea typeface="Aptos" pitchFamily="34" charset="-122"/>
                <a:cs typeface="Times New Roman" panose="02020603050405020304" pitchFamily="18" charset="0"/>
              </a:rPr>
              <a:t>WYJAŚNIENIE</a:t>
            </a:r>
            <a:endParaRPr lang="en-US" sz="950" dirty="0">
              <a:latin typeface="Times New Roman" panose="02020603050405020304" pitchFamily="18" charset="0"/>
              <a:cs typeface="Times New Roman" panose="02020603050405020304" pitchFamily="18" charset="0"/>
            </a:endParaRPr>
          </a:p>
        </p:txBody>
      </p:sp>
      <p:sp>
        <p:nvSpPr>
          <p:cNvPr id="13" name="Text 11"/>
          <p:cNvSpPr/>
          <p:nvPr/>
        </p:nvSpPr>
        <p:spPr>
          <a:xfrm>
            <a:off x="1298448" y="1847088"/>
            <a:ext cx="9646920" cy="2176272"/>
          </a:xfrm>
          <a:prstGeom prst="rect">
            <a:avLst/>
          </a:prstGeom>
          <a:noFill/>
          <a:ln/>
        </p:spPr>
        <p:txBody>
          <a:bodyPr wrap="square" lIns="508" tIns="508" rIns="508" bIns="508" rtlCol="0" anchor="ctr"/>
          <a:lstStyle/>
          <a:p>
            <a:pPr marL="0" indent="0">
              <a:lnSpc>
                <a:spcPct val="106000"/>
              </a:lnSpc>
              <a:buNone/>
            </a:pPr>
            <a:r>
              <a:rPr lang="en-US" sz="1996" dirty="0">
                <a:solidFill>
                  <a:srgbClr val="1F1A17"/>
                </a:solidFill>
                <a:latin typeface="Times New Roman" panose="02020603050405020304" pitchFamily="18" charset="0"/>
                <a:cs typeface="Times New Roman" panose="02020603050405020304" pitchFamily="18" charset="0"/>
              </a:rPr>
              <a:t>Propaganda może pomóc na chwilę, ale gdy obiecuje rzeczy nierealne, kończy się rozczarowaniem. Legiony nie mogły stać się armią masową, bo warunki polityczne i organizacyjne na to nie pozwalały. Ich siła leżała gdzie indziej: w spójności, jakości i znaczeniu symbolu.</a:t>
            </a:r>
            <a:endParaRPr lang="en-US" sz="1996" dirty="0">
              <a:latin typeface="Times New Roman" panose="02020603050405020304" pitchFamily="18" charset="0"/>
              <a:cs typeface="Times New Roman" panose="02020603050405020304" pitchFamily="18" charset="0"/>
            </a:endParaRPr>
          </a:p>
        </p:txBody>
      </p:sp>
      <p:sp>
        <p:nvSpPr>
          <p:cNvPr id="14" name="Text 12">
            <a:hlinkClick r:id="rId3" action="ppaction://hlinksldjump"/>
          </p:cNvPr>
          <p:cNvSpPr/>
          <p:nvPr/>
        </p:nvSpPr>
        <p:spPr>
          <a:xfrm>
            <a:off x="3611880" y="4526280"/>
            <a:ext cx="4343400" cy="603504"/>
          </a:xfrm>
          <a:prstGeom prst="roundRect">
            <a:avLst/>
          </a:prstGeom>
          <a:solidFill>
            <a:srgbClr val="A35B3F"/>
          </a:solidFill>
          <a:ln>
            <a:solidFill>
              <a:srgbClr val="A35B3F"/>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Wróć do decyzji</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A35B3F"/>
            </a:solidFill>
            <a:prstDash val="solid"/>
          </a:ln>
        </p:spPr>
        <p:txBody>
          <a:bodyPr/>
          <a:lstStyle/>
          <a:p>
            <a:endParaRPr lang="pl-PL" dirty="0"/>
          </a:p>
        </p:txBody>
      </p:sp>
      <p:pic>
        <p:nvPicPr>
          <p:cNvPr id="15" name="Obraz 14">
            <a:extLst>
              <a:ext uri="{FF2B5EF4-FFF2-40B4-BE49-F238E27FC236}">
                <a16:creationId xmlns:a16="http://schemas.microsoft.com/office/drawing/2014/main" id="{3C47E7B5-F550-1978-E13C-2693D892BABF}"/>
              </a:ext>
            </a:extLst>
          </p:cNvPr>
          <p:cNvPicPr>
            <a:picLocks noChangeAspect="1"/>
          </p:cNvPicPr>
          <p:nvPr/>
        </p:nvPicPr>
        <p:blipFill>
          <a:blip r:embed="rId4"/>
          <a:stretch>
            <a:fillRect/>
          </a:stretch>
        </p:blipFill>
        <p:spPr>
          <a:xfrm>
            <a:off x="9287253" y="130467"/>
            <a:ext cx="1658115" cy="6492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A35B3F"/>
          </a:solidFill>
          <a:ln w="12700">
            <a:solidFill>
              <a:srgbClr val="A35B3F"/>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1</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PODSUMOWANIE</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Mobilizacja i zaplecze społeczne</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1</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A35B3F"/>
          </a:solidFill>
          <a:ln w="12700">
            <a:solidFill>
              <a:srgbClr val="A35B3F"/>
            </a:solidFill>
            <a:prstDash val="solid"/>
          </a:ln>
        </p:spPr>
        <p:txBody>
          <a:bodyPr/>
          <a:lstStyle/>
          <a:p>
            <a:endParaRPr lang="pl-PL" dirty="0"/>
          </a:p>
        </p:txBody>
      </p:sp>
      <p:sp>
        <p:nvSpPr>
          <p:cNvPr id="11" name="Text 9"/>
          <p:cNvSpPr/>
          <p:nvPr/>
        </p:nvSpPr>
        <p:spPr>
          <a:xfrm>
            <a:off x="896112" y="1353312"/>
            <a:ext cx="2011680" cy="182880"/>
          </a:xfrm>
          <a:prstGeom prst="rect">
            <a:avLst/>
          </a:prstGeom>
          <a:noFill/>
          <a:ln/>
        </p:spPr>
        <p:txBody>
          <a:bodyPr wrap="square" rtlCol="0" anchor="ctr"/>
          <a:lstStyle/>
          <a:p>
            <a:pPr marL="0" indent="0">
              <a:buNone/>
            </a:pPr>
            <a:r>
              <a:rPr lang="en-US" sz="950" b="1" dirty="0">
                <a:solidFill>
                  <a:srgbClr val="A35B3F"/>
                </a:solidFill>
                <a:latin typeface="Times New Roman" panose="02020603050405020304" pitchFamily="18" charset="0"/>
                <a:ea typeface="Aptos" pitchFamily="34" charset="-122"/>
                <a:cs typeface="Times New Roman" panose="02020603050405020304" pitchFamily="18" charset="0"/>
              </a:rPr>
              <a:t>ZAMKNIĘCIE SEKTORA</a:t>
            </a:r>
            <a:endParaRPr lang="en-US" sz="950" dirty="0">
              <a:latin typeface="Times New Roman" panose="02020603050405020304" pitchFamily="18" charset="0"/>
              <a:cs typeface="Times New Roman" panose="02020603050405020304" pitchFamily="18" charset="0"/>
            </a:endParaRPr>
          </a:p>
        </p:txBody>
      </p:sp>
      <p:sp>
        <p:nvSpPr>
          <p:cNvPr id="12" name="Shape 10"/>
          <p:cNvSpPr/>
          <p:nvPr/>
        </p:nvSpPr>
        <p:spPr>
          <a:xfrm>
            <a:off x="868680" y="1627632"/>
            <a:ext cx="10460736" cy="2971800"/>
          </a:xfrm>
          <a:prstGeom prst="roundRect">
            <a:avLst>
              <a:gd name="adj" fmla="val 1846"/>
            </a:avLst>
          </a:prstGeom>
          <a:solidFill>
            <a:srgbClr val="EFE7D7"/>
          </a:solidFill>
          <a:ln w="12700">
            <a:solidFill>
              <a:srgbClr val="D7CEBF"/>
            </a:solidFill>
            <a:prstDash val="solid"/>
          </a:ln>
        </p:spPr>
        <p:txBody>
          <a:bodyPr/>
          <a:lstStyle/>
          <a:p>
            <a:endParaRPr lang="pl-PL" dirty="0"/>
          </a:p>
        </p:txBody>
      </p:sp>
      <p:sp>
        <p:nvSpPr>
          <p:cNvPr id="13" name="Text 11"/>
          <p:cNvSpPr/>
          <p:nvPr/>
        </p:nvSpPr>
        <p:spPr>
          <a:xfrm>
            <a:off x="1042416" y="1828800"/>
            <a:ext cx="10104120" cy="2578608"/>
          </a:xfrm>
          <a:prstGeom prst="rect">
            <a:avLst/>
          </a:prstGeom>
          <a:noFill/>
          <a:ln/>
        </p:spPr>
        <p:txBody>
          <a:bodyPr wrap="square" lIns="254" tIns="254" rIns="254" bIns="254" rtlCol="0" anchor="ctr"/>
          <a:lstStyle/>
          <a:p>
            <a:pPr marL="0" indent="0">
              <a:lnSpc>
                <a:spcPct val="108000"/>
              </a:lnSpc>
              <a:buNone/>
            </a:pPr>
            <a:r>
              <a:rPr lang="en-US" sz="2095" dirty="0">
                <a:solidFill>
                  <a:srgbClr val="1F1A17"/>
                </a:solidFill>
                <a:latin typeface="Times New Roman" panose="02020603050405020304" pitchFamily="18" charset="0"/>
                <a:cs typeface="Times New Roman" panose="02020603050405020304" pitchFamily="18" charset="0"/>
              </a:rPr>
              <a:t>Legiony Polskie powstały dzięki istniejącym już środowiskom strzeleckim i ich przygotowaniu. Nie zbudowano ich „z tłumu”, tylko z ludzi zorganizowanych i sprawdzonych. Wojna otworzyła szansę na czyn zbrojny, ale nie zniosła ograniczeń, które blokowały masową mobilizację. Mobilizacja Legionów Polskich była procesem ograniczonym przez realia polityczne i organizacyjne. Siłą Legionów Polskich nie była ich liczebność, lecz spójność, przygotowanie i znaczenie symboliczne, które z czasem miało konsekwencje polityczne.</a:t>
            </a:r>
            <a:endParaRPr lang="en-US" sz="2095" dirty="0">
              <a:latin typeface="Times New Roman" panose="02020603050405020304" pitchFamily="18" charset="0"/>
              <a:cs typeface="Times New Roman" panose="02020603050405020304" pitchFamily="18" charset="0"/>
            </a:endParaRPr>
          </a:p>
        </p:txBody>
      </p:sp>
      <p:sp>
        <p:nvSpPr>
          <p:cNvPr id="14" name="Text 12">
            <a:hlinkClick r:id="rId3" action="ppaction://hlinksldjump"/>
          </p:cNvPr>
          <p:cNvSpPr/>
          <p:nvPr/>
        </p:nvSpPr>
        <p:spPr>
          <a:xfrm>
            <a:off x="3776472" y="4919472"/>
            <a:ext cx="3749040" cy="640080"/>
          </a:xfrm>
          <a:prstGeom prst="roundRect">
            <a:avLst/>
          </a:prstGeom>
          <a:solidFill>
            <a:srgbClr val="A35B3F"/>
          </a:solidFill>
          <a:ln>
            <a:solidFill>
              <a:srgbClr val="A35B3F"/>
            </a:solidFill>
          </a:ln>
        </p:spPr>
        <p:txBody>
          <a:bodyPr wrap="square" lIns="508" tIns="508" rIns="508" bIns="508" rtlCol="0" anchor="ctr"/>
          <a:lstStyle/>
          <a:p>
            <a:pPr marL="0" indent="0" algn="ctr">
              <a:buNone/>
            </a:pPr>
            <a:r>
              <a:rPr lang="en-US" sz="1800" b="1" u="sng" dirty="0">
                <a:solidFill>
                  <a:srgbClr val="FFFFFF"/>
                </a:solidFill>
                <a:latin typeface="Times New Roman" panose="02020603050405020304" pitchFamily="18" charset="0"/>
                <a:ea typeface="Aptos"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Przejdź do kolejnego sektora</a:t>
            </a:r>
            <a:endParaRPr lang="en-US" sz="1800" dirty="0">
              <a:latin typeface="Times New Roman" panose="02020603050405020304" pitchFamily="18" charset="0"/>
              <a:cs typeface="Times New Roman" panose="02020603050405020304" pitchFamily="18" charset="0"/>
            </a:endParaRPr>
          </a:p>
        </p:txBody>
      </p:sp>
      <p:sp>
        <p:nvSpPr>
          <p:cNvPr id="16" name="Text 1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17" name="Shape 1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18" name="Shape 16"/>
          <p:cNvSpPr/>
          <p:nvPr/>
        </p:nvSpPr>
        <p:spPr>
          <a:xfrm>
            <a:off x="11365992" y="6455664"/>
            <a:ext cx="164592" cy="0"/>
          </a:xfrm>
          <a:prstGeom prst="line">
            <a:avLst/>
          </a:prstGeom>
          <a:noFill/>
          <a:ln w="12700">
            <a:solidFill>
              <a:srgbClr val="A35B3F"/>
            </a:solidFill>
            <a:prstDash val="solid"/>
          </a:ln>
        </p:spPr>
        <p:txBody>
          <a:bodyPr/>
          <a:lstStyle/>
          <a:p>
            <a:endParaRPr lang="pl-PL" dirty="0"/>
          </a:p>
        </p:txBody>
      </p:sp>
      <p:pic>
        <p:nvPicPr>
          <p:cNvPr id="15" name="Obraz 14">
            <a:extLst>
              <a:ext uri="{FF2B5EF4-FFF2-40B4-BE49-F238E27FC236}">
                <a16:creationId xmlns:a16="http://schemas.microsoft.com/office/drawing/2014/main" id="{3E79EE69-87C0-0936-86D3-5D429ECE4B00}"/>
              </a:ext>
            </a:extLst>
          </p:cNvPr>
          <p:cNvPicPr>
            <a:picLocks noChangeAspect="1"/>
          </p:cNvPicPr>
          <p:nvPr/>
        </p:nvPicPr>
        <p:blipFill>
          <a:blip r:embed="rId4"/>
          <a:stretch>
            <a:fillRect/>
          </a:stretch>
        </p:blipFill>
        <p:spPr>
          <a:xfrm>
            <a:off x="9268965" y="125375"/>
            <a:ext cx="1658115" cy="64922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556B2F"/>
          </a:solidFill>
          <a:ln w="12700">
            <a:solidFill>
              <a:srgbClr val="556B2F"/>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2</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START</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Dowodzenie i struktura władzy</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2</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556B2F"/>
          </a:solidFill>
          <a:ln w="12700">
            <a:solidFill>
              <a:srgbClr val="556B2F"/>
            </a:solidFill>
            <a:prstDash val="solid"/>
          </a:ln>
        </p:spPr>
        <p:txBody>
          <a:bodyPr/>
          <a:lstStyle/>
          <a:p>
            <a:endParaRPr lang="pl-PL" dirty="0"/>
          </a:p>
        </p:txBody>
      </p:sp>
      <p:sp>
        <p:nvSpPr>
          <p:cNvPr id="11" name="Text 9"/>
          <p:cNvSpPr/>
          <p:nvPr/>
        </p:nvSpPr>
        <p:spPr>
          <a:xfrm>
            <a:off x="886968" y="1371600"/>
            <a:ext cx="1280160" cy="182880"/>
          </a:xfrm>
          <a:prstGeom prst="rect">
            <a:avLst/>
          </a:prstGeom>
          <a:noFill/>
          <a:ln/>
        </p:spPr>
        <p:txBody>
          <a:bodyPr wrap="square" rtlCol="0" anchor="ctr"/>
          <a:lstStyle/>
          <a:p>
            <a:pPr marL="0" indent="0">
              <a:buNone/>
            </a:pPr>
            <a:r>
              <a:rPr lang="en-US" sz="950" b="1" dirty="0">
                <a:solidFill>
                  <a:srgbClr val="556B2F"/>
                </a:solidFill>
                <a:latin typeface="Times New Roman" panose="02020603050405020304" pitchFamily="18" charset="0"/>
                <a:ea typeface="Aptos" pitchFamily="34" charset="-122"/>
                <a:cs typeface="Times New Roman" panose="02020603050405020304" pitchFamily="18" charset="0"/>
              </a:rPr>
              <a:t>SYTUACJA</a:t>
            </a:r>
            <a:endParaRPr lang="en-US" sz="950" dirty="0">
              <a:latin typeface="Times New Roman" panose="02020603050405020304" pitchFamily="18" charset="0"/>
              <a:cs typeface="Times New Roman" panose="02020603050405020304" pitchFamily="18" charset="0"/>
            </a:endParaRPr>
          </a:p>
        </p:txBody>
      </p:sp>
      <p:sp>
        <p:nvSpPr>
          <p:cNvPr id="12" name="Text 10"/>
          <p:cNvSpPr/>
          <p:nvPr/>
        </p:nvSpPr>
        <p:spPr>
          <a:xfrm>
            <a:off x="868680" y="1591056"/>
            <a:ext cx="10460736" cy="1755648"/>
          </a:xfrm>
          <a:prstGeom prst="rect">
            <a:avLst/>
          </a:prstGeom>
          <a:noFill/>
          <a:ln/>
        </p:spPr>
        <p:txBody>
          <a:bodyPr wrap="square" lIns="1016" tIns="1016" rIns="1016" bIns="1016" rtlCol="0" anchor="ctr">
            <a:normAutofit/>
          </a:bodyPr>
          <a:lstStyle/>
          <a:p>
            <a:pPr marL="0" indent="0">
              <a:lnSpc>
                <a:spcPct val="108000"/>
              </a:lnSpc>
              <a:buNone/>
            </a:pPr>
            <a:r>
              <a:rPr lang="en-US" sz="1797" dirty="0">
                <a:solidFill>
                  <a:srgbClr val="1F1A17"/>
                </a:solidFill>
                <a:latin typeface="Times New Roman" panose="02020603050405020304" pitchFamily="18" charset="0"/>
                <a:cs typeface="Times New Roman" panose="02020603050405020304" pitchFamily="18" charset="0"/>
              </a:rPr>
              <a:t>Po sformowaniu Legionów Polskich pojawia się kluczowy problem dowodzenia. Formacja walczy w ramach armii austro-węgierskiej, lecz posiada własne ambicje polityczne i symboliczne. Istnieją równoległe ośrodki decyzyjne: Komenda Legionów, Naczelny Komitet Narodowy oraz dowództwo armii monarchii habsburskiej. Musisz zdecydować, jak kształtować strukturę dowodzenia, aby Legiony mogły przetrwać i funkcjonować.</a:t>
            </a:r>
            <a:endParaRPr lang="en-US" sz="1797" dirty="0">
              <a:latin typeface="Times New Roman" panose="02020603050405020304" pitchFamily="18" charset="0"/>
              <a:cs typeface="Times New Roman" panose="02020603050405020304" pitchFamily="18" charset="0"/>
            </a:endParaRPr>
          </a:p>
        </p:txBody>
      </p:sp>
      <p:sp>
        <p:nvSpPr>
          <p:cNvPr id="13" name="Text 11"/>
          <p:cNvSpPr/>
          <p:nvPr/>
        </p:nvSpPr>
        <p:spPr>
          <a:xfrm>
            <a:off x="886968" y="3529584"/>
            <a:ext cx="1828800" cy="182880"/>
          </a:xfrm>
          <a:prstGeom prst="rect">
            <a:avLst/>
          </a:prstGeom>
          <a:noFill/>
          <a:ln/>
        </p:spPr>
        <p:txBody>
          <a:bodyPr wrap="square" rtlCol="0" anchor="ctr"/>
          <a:lstStyle/>
          <a:p>
            <a:pPr marL="0" indent="0">
              <a:buNone/>
            </a:pPr>
            <a:r>
              <a:rPr lang="en-US" sz="950" b="1" dirty="0">
                <a:solidFill>
                  <a:srgbClr val="556B2F"/>
                </a:solidFill>
                <a:latin typeface="Times New Roman" panose="02020603050405020304" pitchFamily="18" charset="0"/>
                <a:ea typeface="Aptos" pitchFamily="34" charset="-122"/>
                <a:cs typeface="Times New Roman" panose="02020603050405020304" pitchFamily="18" charset="0"/>
              </a:rPr>
              <a:t>PYTANIE DECYZYJNE</a:t>
            </a:r>
            <a:endParaRPr lang="en-US" sz="950" dirty="0">
              <a:latin typeface="Times New Roman" panose="02020603050405020304" pitchFamily="18" charset="0"/>
              <a:cs typeface="Times New Roman" panose="02020603050405020304" pitchFamily="18" charset="0"/>
            </a:endParaRPr>
          </a:p>
        </p:txBody>
      </p:sp>
      <p:sp>
        <p:nvSpPr>
          <p:cNvPr id="14" name="Shape 12"/>
          <p:cNvSpPr/>
          <p:nvPr/>
        </p:nvSpPr>
        <p:spPr>
          <a:xfrm>
            <a:off x="868680" y="3730752"/>
            <a:ext cx="10460736" cy="713232"/>
          </a:xfrm>
          <a:prstGeom prst="roundRect">
            <a:avLst>
              <a:gd name="adj" fmla="val 7692"/>
            </a:avLst>
          </a:prstGeom>
          <a:solidFill>
            <a:srgbClr val="E8DFCF"/>
          </a:solidFill>
          <a:ln w="12700">
            <a:solidFill>
              <a:srgbClr val="556B2F"/>
            </a:solidFill>
            <a:prstDash val="solid"/>
          </a:ln>
        </p:spPr>
        <p:txBody>
          <a:bodyPr/>
          <a:lstStyle/>
          <a:p>
            <a:endParaRPr lang="pl-PL" dirty="0"/>
          </a:p>
        </p:txBody>
      </p:sp>
      <p:sp>
        <p:nvSpPr>
          <p:cNvPr id="15" name="Text 13"/>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cs typeface="Times New Roman" panose="02020603050405020304" pitchFamily="18" charset="0"/>
              </a:rPr>
              <a:t>Jaką strukturę dowodzenia należy przyjąć?</a:t>
            </a:r>
            <a:endParaRPr lang="en-US" sz="1634" dirty="0">
              <a:latin typeface="Times New Roman" panose="02020603050405020304" pitchFamily="18" charset="0"/>
              <a:cs typeface="Times New Roman" panose="02020603050405020304" pitchFamily="18" charset="0"/>
            </a:endParaRPr>
          </a:p>
        </p:txBody>
      </p:sp>
      <p:sp>
        <p:nvSpPr>
          <p:cNvPr id="16" name="Shape 14">
            <a:hlinkClick r:id="rId3" action="ppaction://hlinksldjump"/>
          </p:cNvPr>
          <p:cNvSpPr/>
          <p:nvPr/>
        </p:nvSpPr>
        <p:spPr>
          <a:xfrm>
            <a:off x="868680" y="4626864"/>
            <a:ext cx="10460736" cy="658368"/>
          </a:xfrm>
          <a:prstGeom prst="roundRect">
            <a:avLst>
              <a:gd name="adj" fmla="val 11111"/>
            </a:avLst>
          </a:prstGeom>
          <a:solidFill>
            <a:srgbClr val="556B2F"/>
          </a:solidFill>
          <a:ln w="12700">
            <a:solidFill>
              <a:srgbClr val="556B2F"/>
            </a:solidFill>
            <a:prstDash val="solid"/>
          </a:ln>
        </p:spPr>
        <p:txBody>
          <a:bodyPr/>
          <a:lstStyle/>
          <a:p>
            <a:endParaRPr lang="pl-PL" dirty="0"/>
          </a:p>
        </p:txBody>
      </p:sp>
      <p:sp>
        <p:nvSpPr>
          <p:cNvPr id="17" name="Shape 15">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8" name="Text 16">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556B2F"/>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19" name="Text 17">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Dążyć do pełnej autonomii dowódczej Legionów, ignorując formalne podporządkowanie armii austro-węgierskiej.</a:t>
            </a:r>
            <a:endParaRPr lang="en-US" sz="1300" dirty="0">
              <a:latin typeface="Times New Roman" panose="02020603050405020304" pitchFamily="18" charset="0"/>
              <a:cs typeface="Times New Roman" panose="02020603050405020304" pitchFamily="18" charset="0"/>
            </a:endParaRPr>
          </a:p>
        </p:txBody>
      </p:sp>
      <p:sp>
        <p:nvSpPr>
          <p:cNvPr id="20" name="Shape 18">
            <a:hlinkClick r:id="rId4" action="ppaction://hlinksldjump"/>
          </p:cNvPr>
          <p:cNvSpPr/>
          <p:nvPr/>
        </p:nvSpPr>
        <p:spPr>
          <a:xfrm>
            <a:off x="868680" y="5413248"/>
            <a:ext cx="10460736" cy="658368"/>
          </a:xfrm>
          <a:prstGeom prst="roundRect">
            <a:avLst>
              <a:gd name="adj" fmla="val 11111"/>
            </a:avLst>
          </a:prstGeom>
          <a:solidFill>
            <a:srgbClr val="556B2F"/>
          </a:solidFill>
          <a:ln w="12700">
            <a:solidFill>
              <a:srgbClr val="556B2F"/>
            </a:solidFill>
            <a:prstDash val="solid"/>
          </a:ln>
        </p:spPr>
        <p:txBody>
          <a:bodyPr/>
          <a:lstStyle/>
          <a:p>
            <a:endParaRPr lang="pl-PL" dirty="0"/>
          </a:p>
        </p:txBody>
      </p:sp>
      <p:sp>
        <p:nvSpPr>
          <p:cNvPr id="21" name="Shape 19">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2" name="Text 20">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556B2F"/>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3" name="Text 21">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Funkcjonować w ramach struktury armii austro-węgierskiej, zachowując ograniczoną autonomię faktyczną, ale nie formalną.</a:t>
            </a:r>
            <a:endParaRPr lang="en-US" sz="1300" dirty="0">
              <a:latin typeface="Times New Roman" panose="02020603050405020304" pitchFamily="18" charset="0"/>
              <a:cs typeface="Times New Roman" panose="02020603050405020304" pitchFamily="18" charset="0"/>
            </a:endParaRPr>
          </a:p>
        </p:txBody>
      </p:sp>
      <p:sp>
        <p:nvSpPr>
          <p:cNvPr id="25" name="Text 23"/>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6" name="Shape 24"/>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7" name="Shape 25"/>
          <p:cNvSpPr/>
          <p:nvPr/>
        </p:nvSpPr>
        <p:spPr>
          <a:xfrm>
            <a:off x="11365992" y="6455664"/>
            <a:ext cx="164592" cy="0"/>
          </a:xfrm>
          <a:prstGeom prst="line">
            <a:avLst/>
          </a:prstGeom>
          <a:noFill/>
          <a:ln w="12700">
            <a:solidFill>
              <a:srgbClr val="556B2F"/>
            </a:solidFill>
            <a:prstDash val="solid"/>
          </a:ln>
        </p:spPr>
        <p:txBody>
          <a:bodyPr/>
          <a:lstStyle/>
          <a:p>
            <a:endParaRPr lang="pl-PL" dirty="0"/>
          </a:p>
        </p:txBody>
      </p:sp>
      <p:pic>
        <p:nvPicPr>
          <p:cNvPr id="24" name="Obraz 23">
            <a:extLst>
              <a:ext uri="{FF2B5EF4-FFF2-40B4-BE49-F238E27FC236}">
                <a16:creationId xmlns:a16="http://schemas.microsoft.com/office/drawing/2014/main" id="{08B0C8A8-E13B-90E6-4868-8D1A1E8F3178}"/>
              </a:ext>
            </a:extLst>
          </p:cNvPr>
          <p:cNvPicPr>
            <a:picLocks noChangeAspect="1"/>
          </p:cNvPicPr>
          <p:nvPr/>
        </p:nvPicPr>
        <p:blipFill>
          <a:blip r:embed="rId5"/>
          <a:stretch>
            <a:fillRect/>
          </a:stretch>
        </p:blipFill>
        <p:spPr>
          <a:xfrm>
            <a:off x="9268965" y="109727"/>
            <a:ext cx="1658115" cy="64922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202733"/>
        </a:solidFill>
        <a:effectLst/>
      </p:bgPr>
    </p:bg>
    <p:spTree>
      <p:nvGrpSpPr>
        <p:cNvPr id="1" name=""/>
        <p:cNvGrpSpPr/>
        <p:nvPr/>
      </p:nvGrpSpPr>
      <p:grpSpPr>
        <a:xfrm>
          <a:off x="0" y="0"/>
          <a:ext cx="0" cy="0"/>
          <a:chOff x="0" y="0"/>
          <a:chExt cx="0" cy="0"/>
        </a:xfrm>
      </p:grpSpPr>
      <p:sp>
        <p:nvSpPr>
          <p:cNvPr id="2" name="Shape 0"/>
          <p:cNvSpPr/>
          <p:nvPr/>
        </p:nvSpPr>
        <p:spPr>
          <a:xfrm>
            <a:off x="0" y="0"/>
            <a:ext cx="12191695" cy="868680"/>
          </a:xfrm>
          <a:prstGeom prst="rect">
            <a:avLst/>
          </a:prstGeom>
          <a:solidFill>
            <a:srgbClr val="2B3442"/>
          </a:solidFill>
          <a:ln w="12700">
            <a:solidFill>
              <a:srgbClr val="2B3442"/>
            </a:solidFill>
            <a:prstDash val="solid"/>
          </a:ln>
        </p:spPr>
        <p:txBody>
          <a:bodyPr/>
          <a:lstStyle/>
          <a:p>
            <a:endParaRPr lang="pl-PL" dirty="0"/>
          </a:p>
        </p:txBody>
      </p:sp>
      <p:sp>
        <p:nvSpPr>
          <p:cNvPr id="3" name="Shape 1"/>
          <p:cNvSpPr/>
          <p:nvPr/>
        </p:nvSpPr>
        <p:spPr>
          <a:xfrm>
            <a:off x="0" y="0"/>
            <a:ext cx="1417320" cy="868680"/>
          </a:xfrm>
          <a:prstGeom prst="rect">
            <a:avLst/>
          </a:prstGeom>
          <a:solidFill>
            <a:srgbClr val="556B2F"/>
          </a:solidFill>
          <a:ln w="12700">
            <a:solidFill>
              <a:srgbClr val="556B2F"/>
            </a:solidFill>
            <a:prstDash val="solid"/>
          </a:ln>
        </p:spPr>
        <p:txBody>
          <a:bodyPr/>
          <a:lstStyle/>
          <a:p>
            <a:endParaRPr lang="pl-PL" dirty="0"/>
          </a:p>
        </p:txBody>
      </p:sp>
      <p:sp>
        <p:nvSpPr>
          <p:cNvPr id="4" name="Text 2"/>
          <p:cNvSpPr/>
          <p:nvPr/>
        </p:nvSpPr>
        <p:spPr>
          <a:xfrm>
            <a:off x="201168" y="164592"/>
            <a:ext cx="1051560" cy="237744"/>
          </a:xfrm>
          <a:prstGeom prst="rect">
            <a:avLst/>
          </a:prstGeom>
          <a:noFill/>
          <a:ln/>
        </p:spPr>
        <p:txBody>
          <a:bodyPr wrap="square" rtlCol="0" anchor="ctr"/>
          <a:lstStyle/>
          <a:p>
            <a:pPr marL="0" indent="0" algn="ctr">
              <a:buNone/>
            </a:pPr>
            <a:r>
              <a:rPr lang="en-US" sz="1200" b="1" dirty="0">
                <a:solidFill>
                  <a:srgbClr val="FFFFFF"/>
                </a:solidFill>
                <a:latin typeface="Times New Roman" panose="02020603050405020304" pitchFamily="18" charset="0"/>
                <a:ea typeface="Aptos" pitchFamily="34" charset="-122"/>
                <a:cs typeface="Times New Roman" panose="02020603050405020304" pitchFamily="18" charset="0"/>
              </a:rPr>
              <a:t>SEKTOR 2</a:t>
            </a:r>
            <a:endParaRPr lang="en-US" sz="1200" dirty="0">
              <a:latin typeface="Times New Roman" panose="02020603050405020304" pitchFamily="18" charset="0"/>
              <a:cs typeface="Times New Roman" panose="02020603050405020304" pitchFamily="18" charset="0"/>
            </a:endParaRPr>
          </a:p>
        </p:txBody>
      </p:sp>
      <p:sp>
        <p:nvSpPr>
          <p:cNvPr id="5" name="Text 3"/>
          <p:cNvSpPr/>
          <p:nvPr/>
        </p:nvSpPr>
        <p:spPr>
          <a:xfrm>
            <a:off x="210312" y="411480"/>
            <a:ext cx="1005840" cy="201168"/>
          </a:xfrm>
          <a:prstGeom prst="rect">
            <a:avLst/>
          </a:prstGeom>
          <a:noFill/>
          <a:ln/>
        </p:spPr>
        <p:txBody>
          <a:bodyPr wrap="square" rtlCol="0" anchor="ctr"/>
          <a:lstStyle/>
          <a:p>
            <a:pPr marL="0" indent="0" algn="ctr">
              <a:buNone/>
            </a:pPr>
            <a:r>
              <a:rPr lang="en-US" sz="800" b="1" dirty="0">
                <a:solidFill>
                  <a:srgbClr val="F7E8D4"/>
                </a:solidFill>
                <a:latin typeface="Times New Roman" panose="02020603050405020304" pitchFamily="18" charset="0"/>
                <a:ea typeface="Aptos" pitchFamily="34" charset="-122"/>
                <a:cs typeface="Times New Roman" panose="02020603050405020304" pitchFamily="18" charset="0"/>
              </a:rPr>
              <a:t>PYTANIE KORYGUJĄCE</a:t>
            </a:r>
            <a:endParaRPr lang="en-US" sz="800" dirty="0">
              <a:latin typeface="Times New Roman" panose="02020603050405020304" pitchFamily="18" charset="0"/>
              <a:cs typeface="Times New Roman" panose="02020603050405020304" pitchFamily="18" charset="0"/>
            </a:endParaRPr>
          </a:p>
        </p:txBody>
      </p:sp>
      <p:sp>
        <p:nvSpPr>
          <p:cNvPr id="6" name="Text 4"/>
          <p:cNvSpPr/>
          <p:nvPr/>
        </p:nvSpPr>
        <p:spPr>
          <a:xfrm>
            <a:off x="1645920" y="164592"/>
            <a:ext cx="7955280" cy="320040"/>
          </a:xfrm>
          <a:prstGeom prst="rect">
            <a:avLst/>
          </a:prstGeom>
          <a:noFill/>
          <a:ln/>
        </p:spPr>
        <p:txBody>
          <a:bodyPr wrap="square" rtlCol="0" anchor="ctr"/>
          <a:lstStyle/>
          <a:p>
            <a:pPr marL="0" indent="0">
              <a:buNone/>
            </a:pPr>
            <a:r>
              <a:rPr lang="en-US" sz="2200" b="1" dirty="0">
                <a:solidFill>
                  <a:srgbClr val="FFFFFF"/>
                </a:solidFill>
                <a:latin typeface="Times New Roman" panose="02020603050405020304" pitchFamily="18" charset="0"/>
                <a:ea typeface="Georgia" pitchFamily="34" charset="-122"/>
                <a:cs typeface="Times New Roman" panose="02020603050405020304" pitchFamily="18" charset="0"/>
              </a:rPr>
              <a:t>Dowodzenie i struktura władzy</a:t>
            </a:r>
            <a:endParaRPr lang="en-US" sz="2200" dirty="0">
              <a:latin typeface="Times New Roman" panose="02020603050405020304" pitchFamily="18" charset="0"/>
              <a:cs typeface="Times New Roman" panose="02020603050405020304" pitchFamily="18" charset="0"/>
            </a:endParaRPr>
          </a:p>
        </p:txBody>
      </p:sp>
      <p:sp>
        <p:nvSpPr>
          <p:cNvPr id="7" name="Text 5"/>
          <p:cNvSpPr/>
          <p:nvPr/>
        </p:nvSpPr>
        <p:spPr>
          <a:xfrm>
            <a:off x="1664208" y="493776"/>
            <a:ext cx="4937760" cy="164592"/>
          </a:xfrm>
          <a:prstGeom prst="rect">
            <a:avLst/>
          </a:prstGeom>
          <a:noFill/>
          <a:ln/>
        </p:spPr>
        <p:txBody>
          <a:bodyPr wrap="square" rtlCol="0" anchor="ctr"/>
          <a:lstStyle/>
          <a:p>
            <a:pPr marL="0" indent="0">
              <a:buNone/>
            </a:pPr>
            <a:r>
              <a:rPr lang="en-US" sz="900" dirty="0">
                <a:solidFill>
                  <a:srgbClr val="CFD5DE"/>
                </a:solidFill>
                <a:latin typeface="Times New Roman" panose="02020603050405020304" pitchFamily="18" charset="0"/>
                <a:ea typeface="Aptos" pitchFamily="34" charset="-122"/>
                <a:cs typeface="Times New Roman" panose="02020603050405020304" pitchFamily="18" charset="0"/>
              </a:rPr>
              <a:t>Legiony Polskie. Bitwa w decyzjach</a:t>
            </a:r>
            <a:endParaRPr lang="en-US" sz="900" dirty="0">
              <a:latin typeface="Times New Roman" panose="02020603050405020304" pitchFamily="18" charset="0"/>
              <a:cs typeface="Times New Roman" panose="02020603050405020304" pitchFamily="18" charset="0"/>
            </a:endParaRPr>
          </a:p>
        </p:txBody>
      </p:sp>
      <p:sp>
        <p:nvSpPr>
          <p:cNvPr id="8" name="Text 6"/>
          <p:cNvSpPr/>
          <p:nvPr/>
        </p:nvSpPr>
        <p:spPr>
          <a:xfrm>
            <a:off x="10469880" y="27432"/>
            <a:ext cx="1188720" cy="685800"/>
          </a:xfrm>
          <a:prstGeom prst="rect">
            <a:avLst/>
          </a:prstGeom>
          <a:noFill/>
          <a:ln/>
        </p:spPr>
        <p:txBody>
          <a:bodyPr wrap="square" rtlCol="0" anchor="ctr"/>
          <a:lstStyle/>
          <a:p>
            <a:pPr marL="0" indent="0" algn="r">
              <a:buNone/>
            </a:pPr>
            <a:r>
              <a:rPr lang="en-US" sz="4600" b="1" dirty="0">
                <a:solidFill>
                  <a:srgbClr val="FFFFFF">
                    <a:alpha val="20000"/>
                  </a:srgbClr>
                </a:solidFill>
                <a:latin typeface="Times New Roman" panose="02020603050405020304" pitchFamily="18" charset="0"/>
                <a:ea typeface="Georgia" pitchFamily="34" charset="-122"/>
                <a:cs typeface="Times New Roman" panose="02020603050405020304" pitchFamily="18" charset="0"/>
              </a:rPr>
              <a:t>2</a:t>
            </a:r>
            <a:endParaRPr lang="en-US" sz="4600" dirty="0">
              <a:latin typeface="Times New Roman" panose="02020603050405020304" pitchFamily="18" charset="0"/>
              <a:cs typeface="Times New Roman" panose="02020603050405020304" pitchFamily="18" charset="0"/>
            </a:endParaRPr>
          </a:p>
        </p:txBody>
      </p:sp>
      <p:sp>
        <p:nvSpPr>
          <p:cNvPr id="9" name="Shape 7"/>
          <p:cNvSpPr/>
          <p:nvPr/>
        </p:nvSpPr>
        <p:spPr>
          <a:xfrm>
            <a:off x="576072" y="1097280"/>
            <a:ext cx="11045952" cy="5257800"/>
          </a:xfrm>
          <a:prstGeom prst="roundRect">
            <a:avLst>
              <a:gd name="adj" fmla="val 1043"/>
            </a:avLst>
          </a:prstGeom>
          <a:solidFill>
            <a:srgbClr val="F5F0E6"/>
          </a:solidFill>
          <a:ln w="12700">
            <a:solidFill>
              <a:srgbClr val="D7CEBF"/>
            </a:solidFill>
            <a:prstDash val="solid"/>
          </a:ln>
          <a:effectLst>
            <a:outerShdw blurRad="12700" dist="19050" dir="2700000" algn="bl" rotWithShape="0">
              <a:srgbClr val="000000">
                <a:alpha val="12000"/>
              </a:srgbClr>
            </a:outerShdw>
          </a:effectLst>
        </p:spPr>
        <p:txBody>
          <a:bodyPr/>
          <a:lstStyle/>
          <a:p>
            <a:endParaRPr lang="pl-PL" dirty="0"/>
          </a:p>
        </p:txBody>
      </p:sp>
      <p:sp>
        <p:nvSpPr>
          <p:cNvPr id="10" name="Shape 8"/>
          <p:cNvSpPr/>
          <p:nvPr/>
        </p:nvSpPr>
        <p:spPr>
          <a:xfrm>
            <a:off x="576072" y="6355080"/>
            <a:ext cx="11045952" cy="201168"/>
          </a:xfrm>
          <a:prstGeom prst="rect">
            <a:avLst/>
          </a:prstGeom>
          <a:solidFill>
            <a:srgbClr val="556B2F"/>
          </a:solidFill>
          <a:ln w="12700">
            <a:solidFill>
              <a:srgbClr val="556B2F"/>
            </a:solidFill>
            <a:prstDash val="solid"/>
          </a:ln>
        </p:spPr>
        <p:txBody>
          <a:bodyPr/>
          <a:lstStyle/>
          <a:p>
            <a:endParaRPr lang="pl-PL" dirty="0"/>
          </a:p>
        </p:txBody>
      </p:sp>
      <p:sp>
        <p:nvSpPr>
          <p:cNvPr id="11" name="Text 9"/>
          <p:cNvSpPr/>
          <p:nvPr/>
        </p:nvSpPr>
        <p:spPr>
          <a:xfrm>
            <a:off x="886968" y="1371600"/>
            <a:ext cx="1828800" cy="182880"/>
          </a:xfrm>
          <a:prstGeom prst="rect">
            <a:avLst/>
          </a:prstGeom>
          <a:noFill/>
          <a:ln/>
        </p:spPr>
        <p:txBody>
          <a:bodyPr wrap="square" rtlCol="0" anchor="ctr"/>
          <a:lstStyle/>
          <a:p>
            <a:pPr marL="0" indent="0">
              <a:buNone/>
            </a:pPr>
            <a:r>
              <a:rPr lang="en-US" sz="950" b="1" dirty="0">
                <a:solidFill>
                  <a:srgbClr val="556B2F"/>
                </a:solidFill>
                <a:latin typeface="Times New Roman" panose="02020603050405020304" pitchFamily="18" charset="0"/>
                <a:ea typeface="Aptos" pitchFamily="34" charset="-122"/>
                <a:cs typeface="Times New Roman" panose="02020603050405020304" pitchFamily="18" charset="0"/>
              </a:rPr>
              <a:t>KOREKTA ŚCIEŻKI</a:t>
            </a:r>
            <a:endParaRPr lang="en-US" sz="950" dirty="0">
              <a:latin typeface="Times New Roman" panose="02020603050405020304" pitchFamily="18" charset="0"/>
              <a:cs typeface="Times New Roman" panose="02020603050405020304" pitchFamily="18" charset="0"/>
            </a:endParaRPr>
          </a:p>
        </p:txBody>
      </p:sp>
      <p:sp>
        <p:nvSpPr>
          <p:cNvPr id="12" name="Shape 10"/>
          <p:cNvSpPr/>
          <p:nvPr/>
        </p:nvSpPr>
        <p:spPr>
          <a:xfrm>
            <a:off x="868680" y="1591056"/>
            <a:ext cx="10460736" cy="1755648"/>
          </a:xfrm>
          <a:prstGeom prst="roundRect">
            <a:avLst>
              <a:gd name="adj" fmla="val 3125"/>
            </a:avLst>
          </a:prstGeom>
          <a:solidFill>
            <a:srgbClr val="EFE7D7"/>
          </a:solidFill>
          <a:ln w="12700">
            <a:solidFill>
              <a:srgbClr val="D7CEBF"/>
            </a:solidFill>
            <a:prstDash val="solid"/>
          </a:ln>
        </p:spPr>
        <p:txBody>
          <a:bodyPr/>
          <a:lstStyle/>
          <a:p>
            <a:endParaRPr lang="pl-PL" dirty="0"/>
          </a:p>
        </p:txBody>
      </p:sp>
      <p:sp>
        <p:nvSpPr>
          <p:cNvPr id="13" name="Text 11"/>
          <p:cNvSpPr/>
          <p:nvPr/>
        </p:nvSpPr>
        <p:spPr>
          <a:xfrm>
            <a:off x="1078992" y="1965960"/>
            <a:ext cx="10040112" cy="841248"/>
          </a:xfrm>
          <a:prstGeom prst="rect">
            <a:avLst/>
          </a:prstGeom>
          <a:noFill/>
          <a:ln/>
        </p:spPr>
        <p:txBody>
          <a:bodyPr wrap="square" lIns="254" tIns="254" rIns="254" bIns="254" rtlCol="0" anchor="ctr"/>
          <a:lstStyle/>
          <a:p>
            <a:pPr marL="0" indent="0" algn="ctr">
              <a:buNone/>
            </a:pPr>
            <a:r>
              <a:rPr lang="en-US" sz="1797" dirty="0">
                <a:solidFill>
                  <a:srgbClr val="1F1A17"/>
                </a:solidFill>
                <a:latin typeface="Times New Roman" panose="02020603050405020304" pitchFamily="18" charset="0"/>
                <a:cs typeface="Times New Roman" panose="02020603050405020304" pitchFamily="18" charset="0"/>
              </a:rPr>
              <a:t>Ten ekran uruchamia się tylko po błędnym wyborze w poprzedniej decyzji. Odpowiedz poprawnie, aby wrócić do właściwej ścieżki sektora.</a:t>
            </a:r>
            <a:endParaRPr lang="en-US" sz="1797" dirty="0">
              <a:latin typeface="Times New Roman" panose="02020603050405020304" pitchFamily="18" charset="0"/>
              <a:cs typeface="Times New Roman" panose="02020603050405020304" pitchFamily="18" charset="0"/>
            </a:endParaRPr>
          </a:p>
        </p:txBody>
      </p:sp>
      <p:sp>
        <p:nvSpPr>
          <p:cNvPr id="14" name="Text 12"/>
          <p:cNvSpPr/>
          <p:nvPr/>
        </p:nvSpPr>
        <p:spPr>
          <a:xfrm>
            <a:off x="886968" y="3529584"/>
            <a:ext cx="1920240" cy="182880"/>
          </a:xfrm>
          <a:prstGeom prst="rect">
            <a:avLst/>
          </a:prstGeom>
          <a:noFill/>
          <a:ln/>
        </p:spPr>
        <p:txBody>
          <a:bodyPr wrap="square" rtlCol="0" anchor="ctr"/>
          <a:lstStyle/>
          <a:p>
            <a:pPr marL="0" indent="0">
              <a:buNone/>
            </a:pPr>
            <a:r>
              <a:rPr lang="en-US" sz="950" b="1" dirty="0">
                <a:solidFill>
                  <a:srgbClr val="556B2F"/>
                </a:solidFill>
                <a:latin typeface="Times New Roman" panose="02020603050405020304" pitchFamily="18" charset="0"/>
                <a:ea typeface="Aptos" pitchFamily="34" charset="-122"/>
                <a:cs typeface="Times New Roman" panose="02020603050405020304" pitchFamily="18" charset="0"/>
              </a:rPr>
              <a:t>PYTANIE KORYGUJĄCE</a:t>
            </a:r>
            <a:endParaRPr lang="en-US" sz="950" dirty="0">
              <a:latin typeface="Times New Roman" panose="02020603050405020304" pitchFamily="18" charset="0"/>
              <a:cs typeface="Times New Roman" panose="02020603050405020304" pitchFamily="18" charset="0"/>
            </a:endParaRPr>
          </a:p>
        </p:txBody>
      </p:sp>
      <p:sp>
        <p:nvSpPr>
          <p:cNvPr id="15" name="Shape 13"/>
          <p:cNvSpPr/>
          <p:nvPr/>
        </p:nvSpPr>
        <p:spPr>
          <a:xfrm>
            <a:off x="868680" y="3730752"/>
            <a:ext cx="10460736" cy="713232"/>
          </a:xfrm>
          <a:prstGeom prst="roundRect">
            <a:avLst>
              <a:gd name="adj" fmla="val 7692"/>
            </a:avLst>
          </a:prstGeom>
          <a:solidFill>
            <a:srgbClr val="E8DFCF"/>
          </a:solidFill>
          <a:ln w="12700">
            <a:solidFill>
              <a:srgbClr val="556B2F"/>
            </a:solidFill>
            <a:prstDash val="solid"/>
          </a:ln>
        </p:spPr>
        <p:txBody>
          <a:bodyPr/>
          <a:lstStyle/>
          <a:p>
            <a:endParaRPr lang="pl-PL" dirty="0"/>
          </a:p>
        </p:txBody>
      </p:sp>
      <p:sp>
        <p:nvSpPr>
          <p:cNvPr id="16" name="Text 14"/>
          <p:cNvSpPr/>
          <p:nvPr/>
        </p:nvSpPr>
        <p:spPr>
          <a:xfrm>
            <a:off x="1014984" y="3822192"/>
            <a:ext cx="10168128" cy="530352"/>
          </a:xfrm>
          <a:prstGeom prst="rect">
            <a:avLst/>
          </a:prstGeom>
          <a:noFill/>
          <a:ln/>
        </p:spPr>
        <p:txBody>
          <a:bodyPr wrap="square" lIns="508" tIns="508" rIns="508" bIns="508" rtlCol="0" anchor="ctr"/>
          <a:lstStyle/>
          <a:p>
            <a:pPr marL="0" indent="0" algn="ctr">
              <a:buNone/>
            </a:pPr>
            <a:r>
              <a:rPr lang="en-US" sz="1634" b="1" dirty="0">
                <a:solidFill>
                  <a:srgbClr val="1F1A17"/>
                </a:solidFill>
                <a:latin typeface="Times New Roman" panose="02020603050405020304" pitchFamily="18" charset="0"/>
                <a:cs typeface="Times New Roman" panose="02020603050405020304" pitchFamily="18" charset="0"/>
              </a:rPr>
              <a:t>Dlaczego Legiony Polskie nie mogły posiadać pełnej autonomii dowódczej w latach 1914-1917?</a:t>
            </a:r>
            <a:endParaRPr lang="en-US" sz="1634" dirty="0">
              <a:latin typeface="Times New Roman" panose="02020603050405020304" pitchFamily="18" charset="0"/>
              <a:cs typeface="Times New Roman" panose="02020603050405020304" pitchFamily="18" charset="0"/>
            </a:endParaRPr>
          </a:p>
        </p:txBody>
      </p:sp>
      <p:sp>
        <p:nvSpPr>
          <p:cNvPr id="17" name="Shape 15">
            <a:hlinkClick r:id="rId3" action="ppaction://hlinksldjump"/>
          </p:cNvPr>
          <p:cNvSpPr/>
          <p:nvPr/>
        </p:nvSpPr>
        <p:spPr>
          <a:xfrm>
            <a:off x="868680" y="4626864"/>
            <a:ext cx="10460736" cy="658368"/>
          </a:xfrm>
          <a:prstGeom prst="roundRect">
            <a:avLst>
              <a:gd name="adj" fmla="val 11111"/>
            </a:avLst>
          </a:prstGeom>
          <a:solidFill>
            <a:srgbClr val="556B2F"/>
          </a:solidFill>
          <a:ln w="12700">
            <a:solidFill>
              <a:srgbClr val="556B2F"/>
            </a:solidFill>
            <a:prstDash val="solid"/>
          </a:ln>
        </p:spPr>
        <p:txBody>
          <a:bodyPr/>
          <a:lstStyle/>
          <a:p>
            <a:endParaRPr lang="pl-PL" dirty="0"/>
          </a:p>
        </p:txBody>
      </p:sp>
      <p:sp>
        <p:nvSpPr>
          <p:cNvPr id="18" name="Shape 16">
            <a:hlinkClick r:id="rId3" action="ppaction://hlinksldjump"/>
          </p:cNvPr>
          <p:cNvSpPr/>
          <p:nvPr/>
        </p:nvSpPr>
        <p:spPr>
          <a:xfrm>
            <a:off x="978408" y="4736592"/>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19" name="Text 17">
            <a:hlinkClick r:id="rId3" action="ppaction://hlinksldjump"/>
          </p:cNvPr>
          <p:cNvSpPr/>
          <p:nvPr/>
        </p:nvSpPr>
        <p:spPr>
          <a:xfrm>
            <a:off x="1033272" y="4773168"/>
            <a:ext cx="420624" cy="384048"/>
          </a:xfrm>
          <a:prstGeom prst="rect">
            <a:avLst/>
          </a:prstGeom>
          <a:noFill/>
          <a:ln/>
        </p:spPr>
        <p:txBody>
          <a:bodyPr wrap="square" rtlCol="0" anchor="ctr"/>
          <a:lstStyle/>
          <a:p>
            <a:pPr marL="0" indent="0" algn="ctr">
              <a:buNone/>
            </a:pPr>
            <a:r>
              <a:rPr lang="en-US" sz="2200" b="1" u="sng" dirty="0">
                <a:solidFill>
                  <a:srgbClr val="556B2F"/>
                </a:solidFill>
                <a:latin typeface="Times New Roman" panose="02020603050405020304" pitchFamily="18" charset="0"/>
                <a:ea typeface="Georgia" pitchFamily="34" charset="-122"/>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A</a:t>
            </a:r>
            <a:endParaRPr lang="en-US" sz="2200" dirty="0">
              <a:latin typeface="Times New Roman" panose="02020603050405020304" pitchFamily="18" charset="0"/>
              <a:cs typeface="Times New Roman" panose="02020603050405020304" pitchFamily="18" charset="0"/>
            </a:endParaRPr>
          </a:p>
        </p:txBody>
      </p:sp>
      <p:sp>
        <p:nvSpPr>
          <p:cNvPr id="20" name="Text 18">
            <a:hlinkClick r:id="rId3" action="ppaction://hlinksldjump"/>
          </p:cNvPr>
          <p:cNvSpPr/>
          <p:nvPr/>
        </p:nvSpPr>
        <p:spPr>
          <a:xfrm>
            <a:off x="1618488" y="4745736"/>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3" action="ppaction://hlinksldjump">
                  <a:extLst>
                    <a:ext uri="{A12FA001-AC4F-418D-AE19-62706E023703}">
                      <ahyp:hlinkClr xmlns:ahyp="http://schemas.microsoft.com/office/drawing/2018/hyperlinkcolor" val="tx"/>
                    </a:ext>
                  </a:extLst>
                </a:hlinkClick>
              </a:rPr>
              <a:t>Brak wystarczającej liczby doświadczonych oficerów po stronie polskiej.</a:t>
            </a:r>
            <a:endParaRPr lang="en-US" sz="1300" dirty="0">
              <a:latin typeface="Times New Roman" panose="02020603050405020304" pitchFamily="18" charset="0"/>
              <a:cs typeface="Times New Roman" panose="02020603050405020304" pitchFamily="18" charset="0"/>
            </a:endParaRPr>
          </a:p>
        </p:txBody>
      </p:sp>
      <p:sp>
        <p:nvSpPr>
          <p:cNvPr id="21" name="Shape 19">
            <a:hlinkClick r:id="rId4" action="ppaction://hlinksldjump"/>
          </p:cNvPr>
          <p:cNvSpPr/>
          <p:nvPr/>
        </p:nvSpPr>
        <p:spPr>
          <a:xfrm>
            <a:off x="868680" y="5413248"/>
            <a:ext cx="10460736" cy="658368"/>
          </a:xfrm>
          <a:prstGeom prst="roundRect">
            <a:avLst>
              <a:gd name="adj" fmla="val 11111"/>
            </a:avLst>
          </a:prstGeom>
          <a:solidFill>
            <a:srgbClr val="556B2F"/>
          </a:solidFill>
          <a:ln w="12700">
            <a:solidFill>
              <a:srgbClr val="556B2F"/>
            </a:solidFill>
            <a:prstDash val="solid"/>
          </a:ln>
        </p:spPr>
        <p:txBody>
          <a:bodyPr/>
          <a:lstStyle/>
          <a:p>
            <a:endParaRPr lang="pl-PL" dirty="0"/>
          </a:p>
        </p:txBody>
      </p:sp>
      <p:sp>
        <p:nvSpPr>
          <p:cNvPr id="22" name="Shape 20">
            <a:hlinkClick r:id="rId4" action="ppaction://hlinksldjump"/>
          </p:cNvPr>
          <p:cNvSpPr/>
          <p:nvPr/>
        </p:nvSpPr>
        <p:spPr>
          <a:xfrm>
            <a:off x="978408" y="5522976"/>
            <a:ext cx="530352" cy="438912"/>
          </a:xfrm>
          <a:prstGeom prst="roundRect">
            <a:avLst>
              <a:gd name="adj" fmla="val 16667"/>
            </a:avLst>
          </a:prstGeom>
          <a:solidFill>
            <a:srgbClr val="F0E6D7">
              <a:alpha val="92000"/>
            </a:srgbClr>
          </a:solidFill>
          <a:ln w="12700">
            <a:solidFill>
              <a:srgbClr val="F0E6D7">
                <a:alpha val="0"/>
              </a:srgbClr>
            </a:solidFill>
            <a:prstDash val="solid"/>
          </a:ln>
        </p:spPr>
        <p:txBody>
          <a:bodyPr/>
          <a:lstStyle/>
          <a:p>
            <a:endParaRPr lang="pl-PL" dirty="0"/>
          </a:p>
        </p:txBody>
      </p:sp>
      <p:sp>
        <p:nvSpPr>
          <p:cNvPr id="23" name="Text 21">
            <a:hlinkClick r:id="rId4" action="ppaction://hlinksldjump"/>
          </p:cNvPr>
          <p:cNvSpPr/>
          <p:nvPr/>
        </p:nvSpPr>
        <p:spPr>
          <a:xfrm>
            <a:off x="1033272" y="5559552"/>
            <a:ext cx="420624" cy="384048"/>
          </a:xfrm>
          <a:prstGeom prst="rect">
            <a:avLst/>
          </a:prstGeom>
          <a:noFill/>
          <a:ln/>
        </p:spPr>
        <p:txBody>
          <a:bodyPr wrap="square" rtlCol="0" anchor="ctr"/>
          <a:lstStyle/>
          <a:p>
            <a:pPr marL="0" indent="0" algn="ctr">
              <a:buNone/>
            </a:pPr>
            <a:r>
              <a:rPr lang="en-US" sz="2200" b="1" u="sng" dirty="0">
                <a:solidFill>
                  <a:srgbClr val="556B2F"/>
                </a:solidFill>
                <a:latin typeface="Times New Roman" panose="02020603050405020304" pitchFamily="18" charset="0"/>
                <a:ea typeface="Georgia" pitchFamily="34" charset="-122"/>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B</a:t>
            </a:r>
            <a:endParaRPr lang="en-US" sz="2200" dirty="0">
              <a:latin typeface="Times New Roman" panose="02020603050405020304" pitchFamily="18" charset="0"/>
              <a:cs typeface="Times New Roman" panose="02020603050405020304" pitchFamily="18" charset="0"/>
            </a:endParaRPr>
          </a:p>
        </p:txBody>
      </p:sp>
      <p:sp>
        <p:nvSpPr>
          <p:cNvPr id="24" name="Text 22">
            <a:hlinkClick r:id="rId4" action="ppaction://hlinksldjump"/>
          </p:cNvPr>
          <p:cNvSpPr/>
          <p:nvPr/>
        </p:nvSpPr>
        <p:spPr>
          <a:xfrm>
            <a:off x="1618488" y="5532120"/>
            <a:ext cx="9582912" cy="420624"/>
          </a:xfrm>
          <a:prstGeom prst="rect">
            <a:avLst/>
          </a:prstGeom>
          <a:noFill/>
          <a:ln/>
        </p:spPr>
        <p:txBody>
          <a:bodyPr wrap="square" lIns="381" tIns="381" rIns="381" bIns="381" rtlCol="0" anchor="ctr"/>
          <a:lstStyle/>
          <a:p>
            <a:pPr marL="0" indent="0">
              <a:lnSpc>
                <a:spcPct val="102000"/>
              </a:lnSpc>
              <a:buNone/>
            </a:pPr>
            <a:r>
              <a:rPr lang="en-US" sz="1300" b="1" u="sng" dirty="0">
                <a:solidFill>
                  <a:srgbClr val="FFFFFF"/>
                </a:solidFill>
                <a:latin typeface="Times New Roman" panose="02020603050405020304" pitchFamily="18" charset="0"/>
                <a:cs typeface="Times New Roman" panose="02020603050405020304" pitchFamily="18" charset="0"/>
                <a:hlinkClick r:id="rId4" action="ppaction://hlinksldjump">
                  <a:extLst>
                    <a:ext uri="{A12FA001-AC4F-418D-AE19-62706E023703}">
                      <ahyp:hlinkClr xmlns:ahyp="http://schemas.microsoft.com/office/drawing/2018/hyperlinkcolor" val="tx"/>
                    </a:ext>
                  </a:extLst>
                </a:hlinkClick>
              </a:rPr>
              <a:t>Ich formalne podporządkowanie armii austro-węgierskiej oraz zależność polityczna i wojskowa.</a:t>
            </a:r>
            <a:endParaRPr lang="en-US" sz="1300" dirty="0">
              <a:latin typeface="Times New Roman" panose="02020603050405020304" pitchFamily="18" charset="0"/>
              <a:cs typeface="Times New Roman" panose="02020603050405020304" pitchFamily="18" charset="0"/>
            </a:endParaRPr>
          </a:p>
        </p:txBody>
      </p:sp>
      <p:sp>
        <p:nvSpPr>
          <p:cNvPr id="26" name="Text 24"/>
          <p:cNvSpPr/>
          <p:nvPr/>
        </p:nvSpPr>
        <p:spPr>
          <a:xfrm>
            <a:off x="7315200" y="6400800"/>
            <a:ext cx="3474720" cy="109728"/>
          </a:xfrm>
          <a:prstGeom prst="rect">
            <a:avLst/>
          </a:prstGeom>
          <a:noFill/>
          <a:ln/>
        </p:spPr>
        <p:txBody>
          <a:bodyPr wrap="square" rtlCol="0" anchor="ctr"/>
          <a:lstStyle/>
          <a:p>
            <a:pPr marL="0" indent="0" algn="r">
              <a:buNone/>
            </a:pPr>
            <a:r>
              <a:rPr lang="en-US" sz="800" dirty="0">
                <a:solidFill>
                  <a:srgbClr val="E6E0D7"/>
                </a:solidFill>
                <a:latin typeface="Times New Roman" panose="02020603050405020304" pitchFamily="18" charset="0"/>
                <a:ea typeface="Aptos" pitchFamily="34" charset="-122"/>
                <a:cs typeface="Times New Roman" panose="02020603050405020304" pitchFamily="18" charset="0"/>
              </a:rPr>
              <a:t>Kliknij kafelek odpowiedzi, aby przejść dalej.</a:t>
            </a:r>
            <a:endParaRPr lang="en-US" sz="800" dirty="0">
              <a:latin typeface="Times New Roman" panose="02020603050405020304" pitchFamily="18" charset="0"/>
              <a:cs typeface="Times New Roman" panose="02020603050405020304" pitchFamily="18" charset="0"/>
            </a:endParaRPr>
          </a:p>
        </p:txBody>
      </p:sp>
      <p:sp>
        <p:nvSpPr>
          <p:cNvPr id="27" name="Shape 25"/>
          <p:cNvSpPr/>
          <p:nvPr/>
        </p:nvSpPr>
        <p:spPr>
          <a:xfrm>
            <a:off x="10927080" y="6455664"/>
            <a:ext cx="411480" cy="0"/>
          </a:xfrm>
          <a:prstGeom prst="line">
            <a:avLst/>
          </a:prstGeom>
          <a:noFill/>
          <a:ln w="12700">
            <a:solidFill>
              <a:srgbClr val="E7D7BE"/>
            </a:solidFill>
            <a:prstDash val="solid"/>
          </a:ln>
        </p:spPr>
        <p:txBody>
          <a:bodyPr/>
          <a:lstStyle/>
          <a:p>
            <a:endParaRPr lang="pl-PL" dirty="0"/>
          </a:p>
        </p:txBody>
      </p:sp>
      <p:sp>
        <p:nvSpPr>
          <p:cNvPr id="28" name="Shape 26"/>
          <p:cNvSpPr/>
          <p:nvPr/>
        </p:nvSpPr>
        <p:spPr>
          <a:xfrm>
            <a:off x="11365992" y="6455664"/>
            <a:ext cx="164592" cy="0"/>
          </a:xfrm>
          <a:prstGeom prst="line">
            <a:avLst/>
          </a:prstGeom>
          <a:noFill/>
          <a:ln w="12700">
            <a:solidFill>
              <a:srgbClr val="556B2F"/>
            </a:solidFill>
            <a:prstDash val="solid"/>
          </a:ln>
        </p:spPr>
        <p:txBody>
          <a:bodyPr/>
          <a:lstStyle/>
          <a:p>
            <a:endParaRPr lang="pl-PL" dirty="0"/>
          </a:p>
        </p:txBody>
      </p:sp>
      <p:pic>
        <p:nvPicPr>
          <p:cNvPr id="25" name="Obraz 24">
            <a:extLst>
              <a:ext uri="{FF2B5EF4-FFF2-40B4-BE49-F238E27FC236}">
                <a16:creationId xmlns:a16="http://schemas.microsoft.com/office/drawing/2014/main" id="{54964C23-8F0C-2409-915D-DBBF65F18C95}"/>
              </a:ext>
            </a:extLst>
          </p:cNvPr>
          <p:cNvPicPr>
            <a:picLocks noChangeAspect="1"/>
          </p:cNvPicPr>
          <p:nvPr/>
        </p:nvPicPr>
        <p:blipFill>
          <a:blip r:embed="rId5"/>
          <a:stretch>
            <a:fillRect/>
          </a:stretch>
        </p:blipFill>
        <p:spPr>
          <a:xfrm>
            <a:off x="9406125" y="141731"/>
            <a:ext cx="1658115" cy="64922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Georgia"/>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72</TotalTime>
  <Words>5743</Words>
  <Application>Microsoft Office PowerPoint</Application>
  <PresentationFormat>Panoramiczny</PresentationFormat>
  <Paragraphs>590</Paragraphs>
  <Slides>44</Slides>
  <Notes>44</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44</vt:i4>
      </vt:variant>
    </vt:vector>
  </HeadingPairs>
  <TitlesOfParts>
    <vt:vector size="48" baseType="lpstr">
      <vt:lpstr>Aptos</vt:lpstr>
      <vt:lpstr>Arial</vt:lpstr>
      <vt:lpstr>Times New Roman</vt:lpstr>
      <vt:lpstr>Office Theme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OpenAI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 nr 2 — Legiony Polskie. Bitwa w decyzje</dc:title>
  <dc:subject>Gra decyzyjna o Legionach Polskich</dc:subject>
  <dc:creator>OpenAI</dc:creator>
  <cp:lastModifiedBy>artur cieślik</cp:lastModifiedBy>
  <cp:revision>11</cp:revision>
  <dcterms:created xsi:type="dcterms:W3CDTF">2026-04-06T18:39:38Z</dcterms:created>
  <dcterms:modified xsi:type="dcterms:W3CDTF">2026-05-05T15:09:54Z</dcterms:modified>
</cp:coreProperties>
</file>