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1" autoAdjust="0"/>
  </p:normalViewPr>
  <p:slideViewPr>
    <p:cSldViewPr snapToGrid="0">
      <p:cViewPr varScale="1">
        <p:scale>
          <a:sx n="77" d="100"/>
          <a:sy n="77" d="100"/>
        </p:scale>
        <p:origin x="874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90001" cy="900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C5986-9212-4FB8-8789-3EF7049E45B0}" type="datetimeFigureOut">
              <a:rPr lang="pl-PL" smtClean="0"/>
              <a:t>05.05.2026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49DFF-04AB-43CF-AADD-4DE876FA9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1525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49DFF-04AB-43CF-AADD-4DE876FA9F3A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4118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666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8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2.xml"/><Relationship Id="rId3" Type="http://schemas.openxmlformats.org/officeDocument/2006/relationships/image" Target="../media/image1.jpeg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" Type="http://schemas.openxmlformats.org/officeDocument/2006/relationships/slide" Target="slide3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10" Type="http://schemas.openxmlformats.org/officeDocument/2006/relationships/slide" Target="slide10.xml"/><Relationship Id="rId19" Type="http://schemas.openxmlformats.org/officeDocument/2006/relationships/image" Target="../media/image2.png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hlinkClick r:id="rId2" action="ppaction://hlinksldjump"/>
            <a:extLst>
              <a:ext uri="{FF2B5EF4-FFF2-40B4-BE49-F238E27FC236}">
                <a16:creationId xmlns:a16="http://schemas.microsoft.com/office/drawing/2014/main" id="{CC845C96-459B-A8A6-29EB-056695832FEB}"/>
              </a:ext>
            </a:extLst>
          </p:cNvPr>
          <p:cNvSpPr>
            <a:spLocks noChangeAspect="1"/>
          </p:cNvSpPr>
          <p:nvPr/>
        </p:nvSpPr>
        <p:spPr>
          <a:xfrm>
            <a:off x="19200" y="41638"/>
            <a:ext cx="2988000" cy="1642661"/>
          </a:xfrm>
          <a:prstGeom prst="rect">
            <a:avLst/>
          </a:prstGeom>
          <a:blipFill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A1</a:t>
            </a:r>
          </a:p>
        </p:txBody>
      </p:sp>
      <p:sp>
        <p:nvSpPr>
          <p:cNvPr id="4" name="Prostokąt 3">
            <a:hlinkClick r:id="rId4" action="ppaction://hlinksldjump"/>
            <a:extLst>
              <a:ext uri="{FF2B5EF4-FFF2-40B4-BE49-F238E27FC236}">
                <a16:creationId xmlns:a16="http://schemas.microsoft.com/office/drawing/2014/main" id="{0BD0451A-D464-7D80-A3BC-E84AB1EBA378}"/>
              </a:ext>
            </a:extLst>
          </p:cNvPr>
          <p:cNvSpPr>
            <a:spLocks noChangeAspect="1"/>
          </p:cNvSpPr>
          <p:nvPr/>
        </p:nvSpPr>
        <p:spPr>
          <a:xfrm>
            <a:off x="3062400" y="41638"/>
            <a:ext cx="2988000" cy="1642661"/>
          </a:xfrm>
          <a:prstGeom prst="rect">
            <a:avLst/>
          </a:prstGeom>
          <a:blipFill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B1</a:t>
            </a:r>
          </a:p>
        </p:txBody>
      </p:sp>
      <p:sp>
        <p:nvSpPr>
          <p:cNvPr id="6" name="Prostokąt 5">
            <a:hlinkClick r:id="rId5" action="ppaction://hlinksldjump"/>
            <a:extLst>
              <a:ext uri="{FF2B5EF4-FFF2-40B4-BE49-F238E27FC236}">
                <a16:creationId xmlns:a16="http://schemas.microsoft.com/office/drawing/2014/main" id="{C1BE0655-F3D8-B7A8-A6E0-74237E61A4E7}"/>
              </a:ext>
            </a:extLst>
          </p:cNvPr>
          <p:cNvSpPr>
            <a:spLocks noChangeAspect="1"/>
          </p:cNvSpPr>
          <p:nvPr/>
        </p:nvSpPr>
        <p:spPr>
          <a:xfrm>
            <a:off x="6105600" y="41638"/>
            <a:ext cx="2988000" cy="1642661"/>
          </a:xfrm>
          <a:prstGeom prst="rect">
            <a:avLst/>
          </a:prstGeom>
          <a:blipFill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C1</a:t>
            </a:r>
          </a:p>
        </p:txBody>
      </p:sp>
      <p:sp>
        <p:nvSpPr>
          <p:cNvPr id="7" name="Prostokąt 6">
            <a:hlinkClick r:id="rId6" action="ppaction://hlinksldjump"/>
            <a:extLst>
              <a:ext uri="{FF2B5EF4-FFF2-40B4-BE49-F238E27FC236}">
                <a16:creationId xmlns:a16="http://schemas.microsoft.com/office/drawing/2014/main" id="{7D7D8F7D-31E9-A8C5-9201-B600A38C9498}"/>
              </a:ext>
            </a:extLst>
          </p:cNvPr>
          <p:cNvSpPr>
            <a:spLocks noChangeAspect="1"/>
          </p:cNvSpPr>
          <p:nvPr/>
        </p:nvSpPr>
        <p:spPr>
          <a:xfrm>
            <a:off x="9148800" y="41638"/>
            <a:ext cx="2988000" cy="1642661"/>
          </a:xfrm>
          <a:prstGeom prst="rect">
            <a:avLst/>
          </a:prstGeom>
          <a:blipFill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D1</a:t>
            </a:r>
          </a:p>
        </p:txBody>
      </p:sp>
      <p:sp>
        <p:nvSpPr>
          <p:cNvPr id="8" name="Prostokąt 7">
            <a:hlinkClick r:id="rId7" action="ppaction://hlinksldjump"/>
            <a:extLst>
              <a:ext uri="{FF2B5EF4-FFF2-40B4-BE49-F238E27FC236}">
                <a16:creationId xmlns:a16="http://schemas.microsoft.com/office/drawing/2014/main" id="{2FDB6ED9-D736-D948-BBE2-2B8247B58DE8}"/>
              </a:ext>
            </a:extLst>
          </p:cNvPr>
          <p:cNvSpPr>
            <a:spLocks noChangeAspect="1"/>
          </p:cNvSpPr>
          <p:nvPr/>
        </p:nvSpPr>
        <p:spPr>
          <a:xfrm>
            <a:off x="19200" y="1745728"/>
            <a:ext cx="2988000" cy="1642661"/>
          </a:xfrm>
          <a:prstGeom prst="rect">
            <a:avLst/>
          </a:prstGeom>
          <a:blipFill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A2</a:t>
            </a:r>
          </a:p>
        </p:txBody>
      </p:sp>
      <p:sp>
        <p:nvSpPr>
          <p:cNvPr id="9" name="Prostokąt 8">
            <a:hlinkClick r:id="rId8" action="ppaction://hlinksldjump"/>
            <a:extLst>
              <a:ext uri="{FF2B5EF4-FFF2-40B4-BE49-F238E27FC236}">
                <a16:creationId xmlns:a16="http://schemas.microsoft.com/office/drawing/2014/main" id="{6884C28F-8ABB-EAC3-E592-25DAEA98E09F}"/>
              </a:ext>
            </a:extLst>
          </p:cNvPr>
          <p:cNvSpPr>
            <a:spLocks noChangeAspect="1"/>
          </p:cNvSpPr>
          <p:nvPr/>
        </p:nvSpPr>
        <p:spPr>
          <a:xfrm>
            <a:off x="3062400" y="1745728"/>
            <a:ext cx="2988000" cy="1642661"/>
          </a:xfrm>
          <a:prstGeom prst="rect">
            <a:avLst/>
          </a:prstGeom>
          <a:blipFill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B2</a:t>
            </a:r>
          </a:p>
        </p:txBody>
      </p:sp>
      <p:sp>
        <p:nvSpPr>
          <p:cNvPr id="10" name="Prostokąt 9">
            <a:hlinkClick r:id="rId9" action="ppaction://hlinksldjump"/>
            <a:extLst>
              <a:ext uri="{FF2B5EF4-FFF2-40B4-BE49-F238E27FC236}">
                <a16:creationId xmlns:a16="http://schemas.microsoft.com/office/drawing/2014/main" id="{9F593247-1E48-99BB-D3B0-858D799F2F97}"/>
              </a:ext>
            </a:extLst>
          </p:cNvPr>
          <p:cNvSpPr>
            <a:spLocks noChangeAspect="1"/>
          </p:cNvSpPr>
          <p:nvPr/>
        </p:nvSpPr>
        <p:spPr>
          <a:xfrm>
            <a:off x="6105600" y="1745728"/>
            <a:ext cx="2988000" cy="1642661"/>
          </a:xfrm>
          <a:prstGeom prst="rect">
            <a:avLst/>
          </a:prstGeom>
          <a:blipFill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C2</a:t>
            </a:r>
          </a:p>
        </p:txBody>
      </p:sp>
      <p:sp>
        <p:nvSpPr>
          <p:cNvPr id="11" name="Prostokąt 10">
            <a:hlinkClick r:id="rId10" action="ppaction://hlinksldjump"/>
            <a:extLst>
              <a:ext uri="{FF2B5EF4-FFF2-40B4-BE49-F238E27FC236}">
                <a16:creationId xmlns:a16="http://schemas.microsoft.com/office/drawing/2014/main" id="{A25B7701-346C-50FC-2C4D-A1CFE601BDAC}"/>
              </a:ext>
            </a:extLst>
          </p:cNvPr>
          <p:cNvSpPr>
            <a:spLocks noChangeAspect="1"/>
          </p:cNvSpPr>
          <p:nvPr/>
        </p:nvSpPr>
        <p:spPr>
          <a:xfrm>
            <a:off x="9148800" y="1745728"/>
            <a:ext cx="2988000" cy="1642661"/>
          </a:xfrm>
          <a:prstGeom prst="rect">
            <a:avLst/>
          </a:prstGeom>
          <a:blipFill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D2</a:t>
            </a:r>
          </a:p>
        </p:txBody>
      </p:sp>
      <p:sp>
        <p:nvSpPr>
          <p:cNvPr id="12" name="Prostokąt 11">
            <a:hlinkClick r:id="rId11" action="ppaction://hlinksldjump"/>
            <a:extLst>
              <a:ext uri="{FF2B5EF4-FFF2-40B4-BE49-F238E27FC236}">
                <a16:creationId xmlns:a16="http://schemas.microsoft.com/office/drawing/2014/main" id="{588D5351-652C-9B07-13ED-200AC94DFFB0}"/>
              </a:ext>
            </a:extLst>
          </p:cNvPr>
          <p:cNvSpPr>
            <a:spLocks noChangeAspect="1"/>
          </p:cNvSpPr>
          <p:nvPr/>
        </p:nvSpPr>
        <p:spPr>
          <a:xfrm>
            <a:off x="19200" y="3449818"/>
            <a:ext cx="2988000" cy="1642661"/>
          </a:xfrm>
          <a:prstGeom prst="rect">
            <a:avLst/>
          </a:prstGeom>
          <a:blipFill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A3</a:t>
            </a:r>
          </a:p>
        </p:txBody>
      </p:sp>
      <p:sp>
        <p:nvSpPr>
          <p:cNvPr id="13" name="Prostokąt 12">
            <a:hlinkClick r:id="rId12" action="ppaction://hlinksldjump"/>
            <a:extLst>
              <a:ext uri="{FF2B5EF4-FFF2-40B4-BE49-F238E27FC236}">
                <a16:creationId xmlns:a16="http://schemas.microsoft.com/office/drawing/2014/main" id="{AECE6DC3-0CD3-D6C4-A4B4-1B33D1E5E1B0}"/>
              </a:ext>
            </a:extLst>
          </p:cNvPr>
          <p:cNvSpPr>
            <a:spLocks noChangeAspect="1"/>
          </p:cNvSpPr>
          <p:nvPr/>
        </p:nvSpPr>
        <p:spPr>
          <a:xfrm>
            <a:off x="3062400" y="3449818"/>
            <a:ext cx="2988000" cy="1642661"/>
          </a:xfrm>
          <a:prstGeom prst="rect">
            <a:avLst/>
          </a:prstGeom>
          <a:blipFill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B3</a:t>
            </a:r>
          </a:p>
        </p:txBody>
      </p:sp>
      <p:sp>
        <p:nvSpPr>
          <p:cNvPr id="14" name="Prostokąt 13">
            <a:hlinkClick r:id="rId13" action="ppaction://hlinksldjump"/>
            <a:extLst>
              <a:ext uri="{FF2B5EF4-FFF2-40B4-BE49-F238E27FC236}">
                <a16:creationId xmlns:a16="http://schemas.microsoft.com/office/drawing/2014/main" id="{3D9846DD-8498-F7D3-6201-E068993D6753}"/>
              </a:ext>
            </a:extLst>
          </p:cNvPr>
          <p:cNvSpPr>
            <a:spLocks noChangeAspect="1"/>
          </p:cNvSpPr>
          <p:nvPr/>
        </p:nvSpPr>
        <p:spPr>
          <a:xfrm>
            <a:off x="6105600" y="3449818"/>
            <a:ext cx="2988000" cy="1642661"/>
          </a:xfrm>
          <a:prstGeom prst="rect">
            <a:avLst/>
          </a:prstGeom>
          <a:blipFill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C3</a:t>
            </a:r>
          </a:p>
        </p:txBody>
      </p:sp>
      <p:sp>
        <p:nvSpPr>
          <p:cNvPr id="15" name="Prostokąt 14">
            <a:hlinkClick r:id="rId14" action="ppaction://hlinksldjump"/>
            <a:extLst>
              <a:ext uri="{FF2B5EF4-FFF2-40B4-BE49-F238E27FC236}">
                <a16:creationId xmlns:a16="http://schemas.microsoft.com/office/drawing/2014/main" id="{029BBC22-25CC-8169-B33C-042C0BD8FE2B}"/>
              </a:ext>
            </a:extLst>
          </p:cNvPr>
          <p:cNvSpPr>
            <a:spLocks noChangeAspect="1"/>
          </p:cNvSpPr>
          <p:nvPr/>
        </p:nvSpPr>
        <p:spPr>
          <a:xfrm>
            <a:off x="9148800" y="3449818"/>
            <a:ext cx="2988000" cy="1642661"/>
          </a:xfrm>
          <a:prstGeom prst="rect">
            <a:avLst/>
          </a:prstGeom>
          <a:blipFill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D3</a:t>
            </a:r>
          </a:p>
        </p:txBody>
      </p:sp>
      <p:sp>
        <p:nvSpPr>
          <p:cNvPr id="16" name="Prostokąt 15">
            <a:hlinkClick r:id="rId15" action="ppaction://hlinksldjump"/>
            <a:extLst>
              <a:ext uri="{FF2B5EF4-FFF2-40B4-BE49-F238E27FC236}">
                <a16:creationId xmlns:a16="http://schemas.microsoft.com/office/drawing/2014/main" id="{F3A8BC19-66F7-A46C-43F4-D014EA595B52}"/>
              </a:ext>
            </a:extLst>
          </p:cNvPr>
          <p:cNvSpPr>
            <a:spLocks noChangeAspect="1"/>
          </p:cNvSpPr>
          <p:nvPr/>
        </p:nvSpPr>
        <p:spPr>
          <a:xfrm>
            <a:off x="19200" y="5153908"/>
            <a:ext cx="2988000" cy="1642661"/>
          </a:xfrm>
          <a:prstGeom prst="rect">
            <a:avLst/>
          </a:prstGeom>
          <a:blipFill dpi="0" rotWithShape="1"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A4</a:t>
            </a:r>
          </a:p>
        </p:txBody>
      </p:sp>
      <p:sp>
        <p:nvSpPr>
          <p:cNvPr id="17" name="Prostokąt 16">
            <a:hlinkClick r:id="rId16" action="ppaction://hlinksldjump"/>
            <a:extLst>
              <a:ext uri="{FF2B5EF4-FFF2-40B4-BE49-F238E27FC236}">
                <a16:creationId xmlns:a16="http://schemas.microsoft.com/office/drawing/2014/main" id="{197F1927-E8F7-F3A2-5E8D-AC533AC1EB26}"/>
              </a:ext>
            </a:extLst>
          </p:cNvPr>
          <p:cNvSpPr>
            <a:spLocks noChangeAspect="1"/>
          </p:cNvSpPr>
          <p:nvPr/>
        </p:nvSpPr>
        <p:spPr>
          <a:xfrm>
            <a:off x="3062400" y="5153908"/>
            <a:ext cx="2988000" cy="1642661"/>
          </a:xfrm>
          <a:prstGeom prst="rect">
            <a:avLst/>
          </a:prstGeom>
          <a:blipFill dpi="0" rotWithShape="1"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B4</a:t>
            </a:r>
          </a:p>
        </p:txBody>
      </p:sp>
      <p:sp>
        <p:nvSpPr>
          <p:cNvPr id="18" name="Prostokąt 17">
            <a:hlinkClick r:id="rId17" action="ppaction://hlinksldjump"/>
            <a:extLst>
              <a:ext uri="{FF2B5EF4-FFF2-40B4-BE49-F238E27FC236}">
                <a16:creationId xmlns:a16="http://schemas.microsoft.com/office/drawing/2014/main" id="{42FB4FB8-D987-06EC-5633-2B429D8E788B}"/>
              </a:ext>
            </a:extLst>
          </p:cNvPr>
          <p:cNvSpPr>
            <a:spLocks noChangeAspect="1"/>
          </p:cNvSpPr>
          <p:nvPr/>
        </p:nvSpPr>
        <p:spPr>
          <a:xfrm>
            <a:off x="6105600" y="5153908"/>
            <a:ext cx="2988000" cy="1642661"/>
          </a:xfrm>
          <a:prstGeom prst="rect">
            <a:avLst/>
          </a:prstGeom>
          <a:blipFill dpi="0" rotWithShape="1"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C4</a:t>
            </a:r>
          </a:p>
        </p:txBody>
      </p:sp>
      <p:sp>
        <p:nvSpPr>
          <p:cNvPr id="19" name="Prostokąt 18">
            <a:hlinkClick r:id="rId18" action="ppaction://hlinksldjump"/>
            <a:extLst>
              <a:ext uri="{FF2B5EF4-FFF2-40B4-BE49-F238E27FC236}">
                <a16:creationId xmlns:a16="http://schemas.microsoft.com/office/drawing/2014/main" id="{590AA9F7-622B-FD4C-651B-526A218AF80A}"/>
              </a:ext>
            </a:extLst>
          </p:cNvPr>
          <p:cNvSpPr>
            <a:spLocks noChangeAspect="1"/>
          </p:cNvSpPr>
          <p:nvPr/>
        </p:nvSpPr>
        <p:spPr>
          <a:xfrm>
            <a:off x="9148800" y="5153908"/>
            <a:ext cx="2988000" cy="1642661"/>
          </a:xfrm>
          <a:prstGeom prst="rect">
            <a:avLst/>
          </a:prstGeom>
          <a:blipFill dpi="0" rotWithShape="1">
            <a:blip r:embed="rId3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FF00"/>
                </a:solidFill>
              </a:rPr>
              <a:t>INSTRUKCJA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388" y="6067395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32F7434-FF99-E1E5-B076-D94316092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9830"/>
            <a:ext cx="12192000" cy="12334731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C217AD96-4A44-7412-EFEE-4488EA2FD0E8}"/>
              </a:ext>
            </a:extLst>
          </p:cNvPr>
          <p:cNvSpPr/>
          <p:nvPr/>
        </p:nvSpPr>
        <p:spPr>
          <a:xfrm>
            <a:off x="413657" y="5802086"/>
            <a:ext cx="1121229" cy="81642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8CE787A-B389-F9F8-BCF4-15DA33979FA5}"/>
              </a:ext>
            </a:extLst>
          </p:cNvPr>
          <p:cNvSpPr txBox="1"/>
          <p:nvPr/>
        </p:nvSpPr>
        <p:spPr>
          <a:xfrm>
            <a:off x="6689271" y="6033740"/>
            <a:ext cx="4909457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Obraz Jerzego Kossaka, 1937 r. Pierwsza część tryptyku </a:t>
            </a:r>
            <a:r>
              <a:rPr lang="pl-P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Bitwa pod </a:t>
            </a:r>
            <a:r>
              <a:rPr lang="pl-PL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Rafajłową</a:t>
            </a:r>
            <a:r>
              <a:rPr lang="pl-P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Nocna walka na moście Bystrzycy.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51ED218-529C-82F3-0BC3-F067D5DFDC6A}"/>
              </a:ext>
            </a:extLst>
          </p:cNvPr>
          <p:cNvSpPr txBox="1"/>
          <p:nvPr/>
        </p:nvSpPr>
        <p:spPr>
          <a:xfrm>
            <a:off x="1910443" y="1532886"/>
            <a:ext cx="8371114" cy="193899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Ile osób zostało odznaczonych honorową odznaka „Parasola”?</a:t>
            </a:r>
          </a:p>
          <a:p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67</a:t>
            </a:r>
          </a:p>
          <a:p>
            <a:endParaRPr lang="pl-PL" sz="24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A2BAC91-1C92-4856-C615-426EDE061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80" y="239485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0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78CF0331-1BAA-FC05-9D28-1C865AC9EED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556172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E6FE143E-8C1F-FA42-B007-D747D6BA42F1}"/>
              </a:ext>
            </a:extLst>
          </p:cNvPr>
          <p:cNvSpPr/>
          <p:nvPr/>
        </p:nvSpPr>
        <p:spPr>
          <a:xfrm>
            <a:off x="413658" y="5769429"/>
            <a:ext cx="1153886" cy="84908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A516394-28B6-8242-026A-E41684F9420A}"/>
              </a:ext>
            </a:extLst>
          </p:cNvPr>
          <p:cNvSpPr txBox="1"/>
          <p:nvPr/>
        </p:nvSpPr>
        <p:spPr>
          <a:xfrm>
            <a:off x="4637314" y="5898215"/>
            <a:ext cx="6716485" cy="8309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Żołnierze II Brygady Legionów Polskich w czasie walk na Wołyniu. Stanowisko ciężkiego karabinu maszynowego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Schwarzlose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wz. 07/12 umieszczone w okopach. Żołnierze w maskach przeciwgazowych. 1915-1916.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46F57D5-8D3E-A9EF-7267-F2DFF1EFD8FE}"/>
              </a:ext>
            </a:extLst>
          </p:cNvPr>
          <p:cNvSpPr txBox="1"/>
          <p:nvPr/>
        </p:nvSpPr>
        <p:spPr>
          <a:xfrm>
            <a:off x="1910443" y="1532886"/>
            <a:ext cx="8371114" cy="224676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Włodzimierz Tetmajer jest autorem projektu odznaki, którą nosili nieliczni legioniści, jak nazywała się ta odznaka?</a:t>
            </a:r>
          </a:p>
          <a:p>
            <a:endParaRPr lang="pl-PL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Parasol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043E4E5-5EC6-58F3-83A7-A7CB354C7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577" y="338876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00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7AA42CD0-9601-3ECE-CD58-B71C5D312B3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3183"/>
            <a:ext cx="12192000" cy="8804366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9E6D2AFC-C402-A4E1-2797-09EF874D9184}"/>
              </a:ext>
            </a:extLst>
          </p:cNvPr>
          <p:cNvSpPr/>
          <p:nvPr/>
        </p:nvSpPr>
        <p:spPr>
          <a:xfrm>
            <a:off x="413658" y="5736771"/>
            <a:ext cx="1132114" cy="8817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5F128D7-37E1-A415-22FB-F50688CDB418}"/>
              </a:ext>
            </a:extLst>
          </p:cNvPr>
          <p:cNvSpPr txBox="1"/>
          <p:nvPr/>
        </p:nvSpPr>
        <p:spPr>
          <a:xfrm>
            <a:off x="7015843" y="6341516"/>
            <a:ext cx="4256313" cy="27699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Umocnienia wybudowane przez legionistów pod </a:t>
            </a:r>
            <a:r>
              <a:rPr lang="pl-P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Kostiuchnówką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1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C9E68F0-59B3-0B51-A5FA-B82E548B40D6}"/>
              </a:ext>
            </a:extLst>
          </p:cNvPr>
          <p:cNvSpPr txBox="1"/>
          <p:nvPr/>
        </p:nvSpPr>
        <p:spPr>
          <a:xfrm>
            <a:off x="1910443" y="1532886"/>
            <a:ext cx="8371114" cy="224676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Jak nazywała się szkoła Związku Walki Czynnej, w której kształcono przyszłych polskich oficerów Legionów Polskich?</a:t>
            </a:r>
          </a:p>
          <a:p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Oficerska Szkoła Strzelecka w Stróży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2717E7E-0315-8823-9D20-0B31F7DC7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698" y="320218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80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C40A42E8-3296-7463-587B-D14C82222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-498873"/>
            <a:ext cx="12464143" cy="7876381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272216DF-C83D-F0BD-A135-1D1A218E9452}"/>
              </a:ext>
            </a:extLst>
          </p:cNvPr>
          <p:cNvSpPr/>
          <p:nvPr/>
        </p:nvSpPr>
        <p:spPr>
          <a:xfrm>
            <a:off x="413658" y="5725886"/>
            <a:ext cx="1164772" cy="89262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9585E8D-BAA3-5075-2029-BA63B06773F2}"/>
              </a:ext>
            </a:extLst>
          </p:cNvPr>
          <p:cNvSpPr txBox="1"/>
          <p:nvPr/>
        </p:nvSpPr>
        <p:spPr>
          <a:xfrm>
            <a:off x="8066314" y="6365177"/>
            <a:ext cx="3243943" cy="33855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Szarża pod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Rokitną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Karta pocztowa.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0EA5378-0A59-DBFE-0CEE-A3CE015B6B1E}"/>
              </a:ext>
            </a:extLst>
          </p:cNvPr>
          <p:cNvSpPr txBox="1"/>
          <p:nvPr/>
        </p:nvSpPr>
        <p:spPr>
          <a:xfrm>
            <a:off x="1910443" y="1532886"/>
            <a:ext cx="8371114" cy="224676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Jaki był główny cel budowy „Drogi Legionów”?</a:t>
            </a:r>
          </a:p>
          <a:p>
            <a:endParaRPr lang="pl-PL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Zapewnienie możliwości przerzutu artylerii i taborów w trudnym terenie Karpatów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9994CB2-CB79-7D19-2FA1-E7B7FB0D2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29" y="209884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37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83F5E585-761D-AE63-87F0-9A701D2801B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6287"/>
            <a:ext cx="12193629" cy="7684287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DC112BDD-EA49-930F-6208-9C13F65A4DA6}"/>
              </a:ext>
            </a:extLst>
          </p:cNvPr>
          <p:cNvSpPr/>
          <p:nvPr/>
        </p:nvSpPr>
        <p:spPr>
          <a:xfrm>
            <a:off x="413657" y="5780314"/>
            <a:ext cx="1121229" cy="83820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6206243-727F-7EF8-FDDD-CED4A9B71365}"/>
              </a:ext>
            </a:extLst>
          </p:cNvPr>
          <p:cNvSpPr txBox="1"/>
          <p:nvPr/>
        </p:nvSpPr>
        <p:spPr>
          <a:xfrm>
            <a:off x="3058886" y="6279961"/>
            <a:ext cx="8719457" cy="33855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Reprodukcja obrazu Józefa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Ryszkiewicza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[syna] </a:t>
            </a:r>
            <a:r>
              <a:rPr lang="pl-P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Atak „Czwartaków” pod Jastkowem.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 lipca 1915 r.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9EDA155-25D1-BEDD-0746-E4D6A42F3A51}"/>
              </a:ext>
            </a:extLst>
          </p:cNvPr>
          <p:cNvSpPr txBox="1"/>
          <p:nvPr/>
        </p:nvSpPr>
        <p:spPr>
          <a:xfrm>
            <a:off x="1910443" y="1532886"/>
            <a:ext cx="8371114" cy="2616101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Jak nazywało się charakterystyczne nakrycie głowy członków organizacji strzeleckich, które następnie stało się jednym z symboli Legionów Polskich.</a:t>
            </a:r>
          </a:p>
          <a:p>
            <a:endParaRPr lang="pl-PL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Maciejówka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F63264E-6272-3F02-0638-E5066E96A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211" y="309059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99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298CC34A-197D-9E07-3102-32262E2B3BA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2461"/>
            <a:ext cx="12206705" cy="8132717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511E462A-19BE-93E8-D62C-1368C245083E}"/>
              </a:ext>
            </a:extLst>
          </p:cNvPr>
          <p:cNvSpPr/>
          <p:nvPr/>
        </p:nvSpPr>
        <p:spPr>
          <a:xfrm>
            <a:off x="413658" y="5769429"/>
            <a:ext cx="1132114" cy="84908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9CD26E5-0126-DD36-D83A-E8DA83EE6F72}"/>
              </a:ext>
            </a:extLst>
          </p:cNvPr>
          <p:cNvSpPr txBox="1"/>
          <p:nvPr/>
        </p:nvSpPr>
        <p:spPr>
          <a:xfrm>
            <a:off x="4767942" y="5791200"/>
            <a:ext cx="6858001" cy="8309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Żołnierze 2 Pułku Ułanów Legionów Polskich przed porzuconą bronią po odmowie złożenia przysięgi </a:t>
            </a:r>
            <a:r>
              <a:rPr lang="pl-P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„na wierne braterstwo z Niemcami i Austro-Węgrami”.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Siódmy od lewej – por. Antoni Jabłoński „Zdzisław”. Lipiec 1917 r.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DB080A9-DAD0-130E-51D0-57AF2A4273D4}"/>
              </a:ext>
            </a:extLst>
          </p:cNvPr>
          <p:cNvSpPr txBox="1"/>
          <p:nvPr/>
        </p:nvSpPr>
        <p:spPr>
          <a:xfrm>
            <a:off x="1910443" y="1532886"/>
            <a:ext cx="8371114" cy="2616101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Która bitwa określana jest mianem największego i najkrwawszego starcia Legionów Polskich – w bitwie tej wzięły udział wszystkie trzy brygady?</a:t>
            </a:r>
          </a:p>
          <a:p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Bitwa pod </a:t>
            </a:r>
            <a:r>
              <a:rPr lang="pl-PL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Kostiuchnówką</a:t>
            </a:r>
            <a:endParaRPr lang="pl-PL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978FF99-89F4-965C-1855-2641269FB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828" y="235803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1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974C57D3-2F81-114C-26BC-C2B110DC8C8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62343"/>
            <a:ext cx="12204094" cy="8591199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8F28178E-094C-46C0-D3FF-5D9564E83FE5}"/>
              </a:ext>
            </a:extLst>
          </p:cNvPr>
          <p:cNvSpPr/>
          <p:nvPr/>
        </p:nvSpPr>
        <p:spPr>
          <a:xfrm>
            <a:off x="413658" y="5791200"/>
            <a:ext cx="1132113" cy="82731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957DBB8-9D28-4A3E-97A3-5C55D6828CFB}"/>
              </a:ext>
            </a:extLst>
          </p:cNvPr>
          <p:cNvSpPr txBox="1"/>
          <p:nvPr/>
        </p:nvSpPr>
        <p:spPr>
          <a:xfrm>
            <a:off x="6302828" y="6279961"/>
            <a:ext cx="5083628" cy="33855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Internowani legioniści w obozie w Szczypiornie. Rok 1917.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B5F006B-A737-D7B9-171C-8FE13B5F22C3}"/>
              </a:ext>
            </a:extLst>
          </p:cNvPr>
          <p:cNvSpPr txBox="1"/>
          <p:nvPr/>
        </p:nvSpPr>
        <p:spPr>
          <a:xfrm>
            <a:off x="1910443" y="1532886"/>
            <a:ext cx="8371114" cy="224676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W jakim czasie ukończono budowę „Drogi Legionów”, licząc od rozpoczęcia prac do przejścia wojsk przez nową przeprawę?</a:t>
            </a:r>
          </a:p>
          <a:p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53 godziny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5455056-DA1F-717A-9C8A-502AF29F8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516" y="239485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28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16A2B6C6-C980-BF58-FB56-86F2F3558AC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6" y="-283029"/>
            <a:ext cx="12213272" cy="7424058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D68A1BDF-CAB1-5210-630E-C8F408819F23}"/>
              </a:ext>
            </a:extLst>
          </p:cNvPr>
          <p:cNvSpPr/>
          <p:nvPr/>
        </p:nvSpPr>
        <p:spPr>
          <a:xfrm>
            <a:off x="413657" y="5812971"/>
            <a:ext cx="1121229" cy="8055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C414F3D-CEAD-61FD-BC12-90C1EA11AC4F}"/>
              </a:ext>
            </a:extLst>
          </p:cNvPr>
          <p:cNvSpPr txBox="1"/>
          <p:nvPr/>
        </p:nvSpPr>
        <p:spPr>
          <a:xfrm>
            <a:off x="3733801" y="6279961"/>
            <a:ext cx="7892142" cy="33855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Cesarz Karol I Habsburg dokonujący przeglądu oddziałów Polskiego Korpusu Posiłkowego. 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8115C01-487C-6560-A23F-1BEE214F61F2}"/>
              </a:ext>
            </a:extLst>
          </p:cNvPr>
          <p:cNvSpPr txBox="1"/>
          <p:nvPr/>
        </p:nvSpPr>
        <p:spPr>
          <a:xfrm>
            <a:off x="1910443" y="1532886"/>
            <a:ext cx="8371114" cy="2677656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Na jaki stopień wojskowy w Legionach Polskich został mianowany Józef Piłsudski w listopadzie 1914 roku przez arcyksięcia Fryderyka Habsburga?</a:t>
            </a:r>
          </a:p>
          <a:p>
            <a:pPr lvl="0"/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Brygadiera</a:t>
            </a:r>
          </a:p>
          <a:p>
            <a:endParaRPr lang="pl-PL" sz="24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25A04B3-7F99-E08C-5AEC-A1077AAF8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828" y="300316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32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9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A2C36D8A-57C6-5546-CB12-FC3B9CE59A2D}"/>
              </a:ext>
            </a:extLst>
          </p:cNvPr>
          <p:cNvSpPr txBox="1"/>
          <p:nvPr/>
        </p:nvSpPr>
        <p:spPr>
          <a:xfrm>
            <a:off x="500742" y="256525"/>
            <a:ext cx="11255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OPERACJA 1914 – instrukcja gry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64EB613-A535-CE6E-1264-77CB7EDA09CD}"/>
              </a:ext>
            </a:extLst>
          </p:cNvPr>
          <p:cNvSpPr txBox="1"/>
          <p:nvPr/>
        </p:nvSpPr>
        <p:spPr>
          <a:xfrm>
            <a:off x="533399" y="718190"/>
            <a:ext cx="1119051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Skład: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zespoły po 2 osoby. Każdy zespół ma swoją planszę.</a:t>
            </a:r>
          </a:p>
          <a:p>
            <a:b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Oznaczenia pól: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A1 – D3 (takie same u obu, pytania różne).</a:t>
            </a:r>
          </a:p>
          <a:p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Tajne rozmieszczenie zasobów (na swojej planszy, przed startem):</a:t>
            </a:r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highlight>
                  <a:srgbClr val="FF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Oddział bojowy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3 pola połączone (linia lub „L”) = </a:t>
            </a:r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pkt/pole</a:t>
            </a:r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Rozpoznanie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 pola oddzielne = </a:t>
            </a:r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pkt/pole</a:t>
            </a:r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Dowództwo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 pole = </a:t>
            </a:r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pkt</a:t>
            </a:r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highlight>
                  <a:srgbClr val="0000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Zaplecze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 pole = </a:t>
            </a:r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pkt</a:t>
            </a:r>
          </a:p>
          <a:p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Puste pole: 1 pkt </a:t>
            </a:r>
          </a:p>
          <a:p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Kolory (obowiązkowe, bez zmian po starcie):</a:t>
            </a:r>
            <a:b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Dowództwo – zielony | Oddział – czerwony | Rozpoznanie – żółty | Zaplecze – niebieski | Puste – pozostaje bez zmian</a:t>
            </a:r>
          </a:p>
          <a:p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Zasada: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najpierw </a:t>
            </a:r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STRZAŁ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potem </a:t>
            </a:r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ODPOWIEDŹ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Tura:</a:t>
            </a:r>
            <a:b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Atakujący wybiera pole na mapie przeciwnika (np. B2) → obrońca klika B2 u siebie i czyta pytanie → atakujący ma ~15 s. na odpowiedź.</a:t>
            </a:r>
          </a:p>
          <a:p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Wynik odpowiedzi:</a:t>
            </a:r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Poprawna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obrońca podaje </a:t>
            </a:r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wartość punktową pola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atakujący zapisuje punkty i strzela dalej.</a:t>
            </a:r>
          </a:p>
          <a:p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Błędna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pkt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bez informacji o wartości punktowej pola, zmiana kolejki.</a:t>
            </a:r>
          </a:p>
        </p:txBody>
      </p:sp>
      <p:sp useBgFill="1">
        <p:nvSpPr>
          <p:cNvPr id="6" name="Prostokąt: zaokrąglone rogi 5">
            <a:hlinkClick r:id="rId4" action="ppaction://hlinksldjump"/>
            <a:extLst>
              <a:ext uri="{FF2B5EF4-FFF2-40B4-BE49-F238E27FC236}">
                <a16:creationId xmlns:a16="http://schemas.microsoft.com/office/drawing/2014/main" id="{5A8704A9-C8E5-BC65-9E78-3FD6D56D5EAA}"/>
              </a:ext>
            </a:extLst>
          </p:cNvPr>
          <p:cNvSpPr/>
          <p:nvPr/>
        </p:nvSpPr>
        <p:spPr>
          <a:xfrm>
            <a:off x="10504715" y="5763985"/>
            <a:ext cx="1415142" cy="8381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PRZEJDZ </a:t>
            </a:r>
          </a:p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PLANSZY GŁÓWNEJ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785" y="256525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36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6DEE1EB-FA66-C4AC-5018-A9251DBCD31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2663"/>
            <a:ext cx="12192000" cy="8703325"/>
          </a:xfrm>
          <a:prstGeom prst="rect">
            <a:avLst/>
          </a:prstGeom>
        </p:spPr>
      </p:pic>
      <p:sp>
        <p:nvSpPr>
          <p:cNvPr id="2" name="Prostokąt: zaokrąglone rogi 1">
            <a:hlinkClick r:id="rId4" action="ppaction://hlinksldjump"/>
            <a:extLst>
              <a:ext uri="{FF2B5EF4-FFF2-40B4-BE49-F238E27FC236}">
                <a16:creationId xmlns:a16="http://schemas.microsoft.com/office/drawing/2014/main" id="{13C6175C-327F-DDBA-1E4D-CD307F226B6D}"/>
              </a:ext>
            </a:extLst>
          </p:cNvPr>
          <p:cNvSpPr/>
          <p:nvPr/>
        </p:nvSpPr>
        <p:spPr>
          <a:xfrm>
            <a:off x="397329" y="5802086"/>
            <a:ext cx="1121228" cy="82434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913B50F-1F0D-8AF1-508E-0A1CCB62D45F}"/>
              </a:ext>
            </a:extLst>
          </p:cNvPr>
          <p:cNvSpPr txBox="1"/>
          <p:nvPr/>
        </p:nvSpPr>
        <p:spPr>
          <a:xfrm>
            <a:off x="3777343" y="6287874"/>
            <a:ext cx="7848599" cy="33855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Wymarsz 1 kompanii kadrowej do Kongresówki – postój w okolicach Kielc. Sierpień 1914 r.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B54DC8D-7B81-B679-5D1C-C7831A7AE6F9}"/>
              </a:ext>
            </a:extLst>
          </p:cNvPr>
          <p:cNvSpPr txBox="1"/>
          <p:nvPr/>
        </p:nvSpPr>
        <p:spPr>
          <a:xfrm>
            <a:off x="1910443" y="1532886"/>
            <a:ext cx="8371114" cy="224676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Jak nazywał się oddział utworzony z żołnierzy II Brygady Legionów Polskich po jej rozwiązaniu?</a:t>
            </a:r>
          </a:p>
          <a:p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Polski Korpus Posiłkowy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114579A-C1D9-698F-76C6-51BD82700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751" y="142527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55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12D7DBC2-5C1B-AC8E-0482-40603824258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Prostokąt: zaokrąglone rogi 4">
            <a:hlinkClick r:id="rId3" action="ppaction://hlinksldjump"/>
            <a:extLst>
              <a:ext uri="{FF2B5EF4-FFF2-40B4-BE49-F238E27FC236}">
                <a16:creationId xmlns:a16="http://schemas.microsoft.com/office/drawing/2014/main" id="{9CD97FB6-F25F-042B-B08D-38484503F77A}"/>
              </a:ext>
            </a:extLst>
          </p:cNvPr>
          <p:cNvSpPr/>
          <p:nvPr/>
        </p:nvSpPr>
        <p:spPr>
          <a:xfrm>
            <a:off x="381001" y="5823857"/>
            <a:ext cx="1143000" cy="81043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1570D2C-4566-234B-36E5-2383280C0165}"/>
              </a:ext>
            </a:extLst>
          </p:cNvPr>
          <p:cNvSpPr txBox="1"/>
          <p:nvPr/>
        </p:nvSpPr>
        <p:spPr>
          <a:xfrm>
            <a:off x="3984172" y="6049519"/>
            <a:ext cx="7609114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Gen. Rajmund Baczyński, dowódca Legionu Zachodniego, przyjmuje defiladę 2 Pułku Piechoty Legionów Polskich po przysiędze na Błoniach Krakowskich. 4 września 1914 r.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20CDDD6-58EF-40B1-5CA5-FC39CB9159D0}"/>
              </a:ext>
            </a:extLst>
          </p:cNvPr>
          <p:cNvSpPr txBox="1"/>
          <p:nvPr/>
        </p:nvSpPr>
        <p:spPr>
          <a:xfrm>
            <a:off x="1910443" y="1532886"/>
            <a:ext cx="8371114" cy="224676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W którym obozie internowano oficerów I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III Brygady Legionów Polskich po Kryzysie Przysięgowym</a:t>
            </a:r>
          </a:p>
          <a:p>
            <a:endParaRPr lang="pl-PL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w Beniaminowie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10B3940-47A6-10C1-9096-F9C1EAB98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359" y="223706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68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1AC44AF0-BC04-76C1-ED70-E98B1D32153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7903"/>
            <a:ext cx="12191999" cy="8133806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D4C660BE-D1FC-7C17-2A6A-921D62652AE6}"/>
              </a:ext>
            </a:extLst>
          </p:cNvPr>
          <p:cNvSpPr/>
          <p:nvPr/>
        </p:nvSpPr>
        <p:spPr>
          <a:xfrm>
            <a:off x="413657" y="5802086"/>
            <a:ext cx="1121229" cy="81642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8B8BC04-EDDB-D2F8-DFFA-ECCCB713C811}"/>
              </a:ext>
            </a:extLst>
          </p:cNvPr>
          <p:cNvSpPr txBox="1"/>
          <p:nvPr/>
        </p:nvSpPr>
        <p:spPr>
          <a:xfrm>
            <a:off x="4376057" y="6033740"/>
            <a:ext cx="6923315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 Wojskowy Naczelnego Komitetu Narodowego w 1914 r. W centrum (stoi na tle mapy) Ignacy Daszyński, w centrum za stołem Władysław Sikorski.</a:t>
            </a:r>
            <a:endParaRPr lang="pl-PL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08A26A8-4D72-AE34-D3F1-95F2D2A729F4}"/>
              </a:ext>
            </a:extLst>
          </p:cNvPr>
          <p:cNvSpPr txBox="1"/>
          <p:nvPr/>
        </p:nvSpPr>
        <p:spPr>
          <a:xfrm>
            <a:off x="1910443" y="1532886"/>
            <a:ext cx="8371114" cy="1877437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Ile mostków wzniesiono budując „Drogę Legionów”?</a:t>
            </a:r>
          </a:p>
          <a:p>
            <a:endParaRPr lang="pl-PL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28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6CB40D2-BF27-ABB5-18B5-D0631065D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2" y="122879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12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1F43A99-C8D8-F082-18DE-29D3588CE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0503"/>
            <a:ext cx="12192000" cy="9569504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4C239046-5D74-B6A9-8548-725354CD21A8}"/>
              </a:ext>
            </a:extLst>
          </p:cNvPr>
          <p:cNvSpPr/>
          <p:nvPr/>
        </p:nvSpPr>
        <p:spPr>
          <a:xfrm>
            <a:off x="413657" y="5823857"/>
            <a:ext cx="1175657" cy="79465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40624A0-7651-73E7-74BF-B3EC5C04FF62}"/>
              </a:ext>
            </a:extLst>
          </p:cNvPr>
          <p:cNvSpPr txBox="1"/>
          <p:nvPr/>
        </p:nvSpPr>
        <p:spPr>
          <a:xfrm>
            <a:off x="6302829" y="6033740"/>
            <a:ext cx="5268685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Obrez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Jerzego Kossaka, 1934 r. </a:t>
            </a:r>
            <a:r>
              <a:rPr lang="pl-P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Wymarsz Pierwszej Kompanii Kadrowej z Oleandrów w Krakowie w dn. 6 sierpnia 1914 r. 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A400B5E-279F-8CAF-9B5C-03E6E9BF6805}"/>
              </a:ext>
            </a:extLst>
          </p:cNvPr>
          <p:cNvSpPr txBox="1"/>
          <p:nvPr/>
        </p:nvSpPr>
        <p:spPr>
          <a:xfrm>
            <a:off x="1910443" y="1532886"/>
            <a:ext cx="8371114" cy="1877437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Jak powszechnie nazywano II Brygadę Legionów Polskich</a:t>
            </a:r>
          </a:p>
          <a:p>
            <a:endParaRPr lang="pl-PL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Żelazną lub Karpacką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6C518EB-805E-6707-5643-EDA066E5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55" y="21080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82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154D206D-DA9A-5AFB-46DC-6E76F40AB7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1437"/>
            <a:ext cx="12192000" cy="8892988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8A69CA2E-7850-1F08-AA1A-3DA9C5080B44}"/>
              </a:ext>
            </a:extLst>
          </p:cNvPr>
          <p:cNvSpPr/>
          <p:nvPr/>
        </p:nvSpPr>
        <p:spPr>
          <a:xfrm>
            <a:off x="413657" y="5823857"/>
            <a:ext cx="1121229" cy="79465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786CFCC-FC22-104E-40C0-2697A57FA51C}"/>
              </a:ext>
            </a:extLst>
          </p:cNvPr>
          <p:cNvSpPr txBox="1"/>
          <p:nvPr/>
        </p:nvSpPr>
        <p:spPr>
          <a:xfrm>
            <a:off x="5246915" y="5787518"/>
            <a:ext cx="6204856" cy="8309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Załadunek pododdziałów 2 i 3 Pułku Piechoty II Brygady Legionów na stacji kolejowej w Krakowie przed wyruszeniem na Węgry, gdzie wzięły udział w walkach w Karpatach Wschodnich. 1 października 1914 r.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F964391-F61C-2A47-AE60-02A98C5E5055}"/>
              </a:ext>
            </a:extLst>
          </p:cNvPr>
          <p:cNvSpPr txBox="1"/>
          <p:nvPr/>
        </p:nvSpPr>
        <p:spPr>
          <a:xfrm>
            <a:off x="1910443" y="1532886"/>
            <a:ext cx="8371114" cy="1877437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Data formalnego powołania I Brygady Legionów Polskich?</a:t>
            </a:r>
          </a:p>
          <a:p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19 grudnia 1914 r.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9AC2DA-B515-FF62-54C8-9D1975AFF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25" y="130410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24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6B253507-FD2B-DA38-AF17-755AAF9E7F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99696"/>
            <a:ext cx="12191999" cy="9062936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8B2C99F2-6363-5850-DCA7-7BDE55B2A119}"/>
              </a:ext>
            </a:extLst>
          </p:cNvPr>
          <p:cNvSpPr/>
          <p:nvPr/>
        </p:nvSpPr>
        <p:spPr>
          <a:xfrm>
            <a:off x="413657" y="5736771"/>
            <a:ext cx="1143000" cy="8817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B5641CF-A542-9132-8619-E91CE8244DA4}"/>
              </a:ext>
            </a:extLst>
          </p:cNvPr>
          <p:cNvSpPr txBox="1"/>
          <p:nvPr/>
        </p:nvSpPr>
        <p:spPr>
          <a:xfrm>
            <a:off x="5083628" y="6033740"/>
            <a:ext cx="6357257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Żołnierze 2 Pułku Piechoty Legionów Polskich na stanowiskach bojowych przy drodze z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Rafajłowej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Zielonej w Karpatach. 16 listopada 1914 r. 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5281F74-2B48-CEBB-650A-C30F72EA33F1}"/>
              </a:ext>
            </a:extLst>
          </p:cNvPr>
          <p:cNvSpPr txBox="1"/>
          <p:nvPr/>
        </p:nvSpPr>
        <p:spPr>
          <a:xfrm>
            <a:off x="1910443" y="1532886"/>
            <a:ext cx="8371114" cy="224676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Kiedy na zwiad do Królestwa Polskiego wyruszył pierwszy oddział Pierwszej Kompanii Kadrowej, tzw. „Siódemka Beliny”? </a:t>
            </a:r>
          </a:p>
          <a:p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W nocy z 1 na 2 sierpnia 1914 r. 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FCDC3D3-1D65-8218-2829-D5E710F93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299" y="239485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9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8A3C1F69-F698-AC5C-56E0-1172046C1D9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54452"/>
            <a:ext cx="12192000" cy="19484962"/>
          </a:xfrm>
          <a:prstGeom prst="rect">
            <a:avLst/>
          </a:prstGeom>
        </p:spPr>
      </p:pic>
      <p:sp>
        <p:nvSpPr>
          <p:cNvPr id="2" name="Prostokąt: zaokrąglone rogi 1">
            <a:hlinkClick r:id="rId3" action="ppaction://hlinksldjump"/>
            <a:extLst>
              <a:ext uri="{FF2B5EF4-FFF2-40B4-BE49-F238E27FC236}">
                <a16:creationId xmlns:a16="http://schemas.microsoft.com/office/drawing/2014/main" id="{8D5809EC-E639-EBBE-CD65-EC446D3FD980}"/>
              </a:ext>
            </a:extLst>
          </p:cNvPr>
          <p:cNvSpPr/>
          <p:nvPr/>
        </p:nvSpPr>
        <p:spPr>
          <a:xfrm>
            <a:off x="413658" y="5736771"/>
            <a:ext cx="1153886" cy="88174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WRÓĆ DO PLANSZY GŁÓNEJ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9601723-B6C2-7818-A56C-C899AA3153AE}"/>
              </a:ext>
            </a:extLst>
          </p:cNvPr>
          <p:cNvSpPr txBox="1"/>
          <p:nvPr/>
        </p:nvSpPr>
        <p:spPr>
          <a:xfrm>
            <a:off x="3048000" y="6279961"/>
            <a:ext cx="8588828" cy="33855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Brygada Legionów Polskich podczas walk w Karpatach. Most na przełęczy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Pantyrowej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Rok 1914.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DD39CE2-3B74-B657-41CE-3E5B30F2D600}"/>
              </a:ext>
            </a:extLst>
          </p:cNvPr>
          <p:cNvSpPr txBox="1"/>
          <p:nvPr/>
        </p:nvSpPr>
        <p:spPr>
          <a:xfrm>
            <a:off x="1801586" y="1282515"/>
            <a:ext cx="8588828" cy="2246769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304800" dir="8820000" algn="tr" rotWithShape="0">
              <a:prstClr val="black">
                <a:alpha val="77000"/>
              </a:prstClr>
            </a:outerShdw>
            <a:reflection endPos="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endParaRPr lang="pl-PL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W którym roku powołano pierwsze Towarzystwo Gimnastyczne „Sokół”</a:t>
            </a:r>
          </a:p>
          <a:p>
            <a:endParaRPr lang="pl-PL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ODP: 1867 r.</a:t>
            </a:r>
          </a:p>
          <a:p>
            <a:pPr algn="l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8C5C751-3389-B25C-818D-3A49D0720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237" y="239485"/>
            <a:ext cx="1658115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9249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TM10001115[[fn=Paczka]]</Template>
  <TotalTime>578</TotalTime>
  <Words>890</Words>
  <Application>Microsoft Office PowerPoint</Application>
  <PresentationFormat>Panoramiczny</PresentationFormat>
  <Paragraphs>128</Paragraphs>
  <Slides>17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3" baseType="lpstr">
      <vt:lpstr>Aptos</vt:lpstr>
      <vt:lpstr>Arial</vt:lpstr>
      <vt:lpstr>Calibri</vt:lpstr>
      <vt:lpstr>Cambria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artur cieślik</dc:creator>
  <cp:lastModifiedBy>artur cieślik</cp:lastModifiedBy>
  <cp:revision>31</cp:revision>
  <dcterms:created xsi:type="dcterms:W3CDTF">2026-01-29T17:23:14Z</dcterms:created>
  <dcterms:modified xsi:type="dcterms:W3CDTF">2026-05-05T15:03:32Z</dcterms:modified>
</cp:coreProperties>
</file>