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647D519-B7A2-C9D2-5817-D564DC2163FE}" name="artur cieślik" initials="ac" userId="78bb7e70902fbb71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41" autoAdjust="0"/>
  </p:normalViewPr>
  <p:slideViewPr>
    <p:cSldViewPr snapToGrid="0">
      <p:cViewPr varScale="1">
        <p:scale>
          <a:sx n="109" d="100"/>
          <a:sy n="109" d="100"/>
        </p:scale>
        <p:origin x="67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90001" cy="90001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C5986-9212-4FB8-8789-3EF7049E45B0}" type="datetimeFigureOut">
              <a:rPr lang="pl-PL" smtClean="0"/>
              <a:t>05.05.2026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749DFF-04AB-43CF-AADD-4DE876FA9F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1525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49DFF-04AB-43CF-AADD-4DE876FA9F3A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7509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49DFF-04AB-43CF-AADD-4DE876FA9F3A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4118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666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8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3.xml"/><Relationship Id="rId18" Type="http://schemas.openxmlformats.org/officeDocument/2006/relationships/slide" Target="slide2.xml"/><Relationship Id="rId3" Type="http://schemas.openxmlformats.org/officeDocument/2006/relationships/slide" Target="slide4.xml"/><Relationship Id="rId7" Type="http://schemas.openxmlformats.org/officeDocument/2006/relationships/slide" Target="slide7.xml"/><Relationship Id="rId12" Type="http://schemas.openxmlformats.org/officeDocument/2006/relationships/slide" Target="slide12.xml"/><Relationship Id="rId17" Type="http://schemas.openxmlformats.org/officeDocument/2006/relationships/slide" Target="slide17.xml"/><Relationship Id="rId2" Type="http://schemas.openxmlformats.org/officeDocument/2006/relationships/notesSlide" Target="../notesSlides/notesSlide1.xml"/><Relationship Id="rId16" Type="http://schemas.openxmlformats.org/officeDocument/2006/relationships/slide" Target="slide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5" Type="http://schemas.openxmlformats.org/officeDocument/2006/relationships/slide" Target="slide5.xml"/><Relationship Id="rId15" Type="http://schemas.openxmlformats.org/officeDocument/2006/relationships/slide" Target="slide15.xml"/><Relationship Id="rId10" Type="http://schemas.openxmlformats.org/officeDocument/2006/relationships/slide" Target="slide10.xml"/><Relationship Id="rId19" Type="http://schemas.openxmlformats.org/officeDocument/2006/relationships/slide" Target="slide3.xml"/><Relationship Id="rId4" Type="http://schemas.openxmlformats.org/officeDocument/2006/relationships/image" Target="../media/image1.jpg"/><Relationship Id="rId9" Type="http://schemas.openxmlformats.org/officeDocument/2006/relationships/slide" Target="slide9.xml"/><Relationship Id="rId14" Type="http://schemas.openxmlformats.org/officeDocument/2006/relationships/slide" Target="slide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hlinkClick r:id="rId3" action="ppaction://hlinksldjump"/>
            <a:extLst>
              <a:ext uri="{FF2B5EF4-FFF2-40B4-BE49-F238E27FC236}">
                <a16:creationId xmlns:a16="http://schemas.microsoft.com/office/drawing/2014/main" id="{0BD0451A-D464-7D80-A3BC-E84AB1EBA378}"/>
              </a:ext>
            </a:extLst>
          </p:cNvPr>
          <p:cNvSpPr>
            <a:spLocks noChangeAspect="1"/>
          </p:cNvSpPr>
          <p:nvPr/>
        </p:nvSpPr>
        <p:spPr>
          <a:xfrm>
            <a:off x="3062400" y="41638"/>
            <a:ext cx="2988000" cy="1642661"/>
          </a:xfrm>
          <a:prstGeom prst="rect">
            <a:avLst/>
          </a:prstGeom>
          <a:blipFill>
            <a:blip r:embed="rId4">
              <a:alphaModFix amt="69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 w="28575">
            <a:solidFill>
              <a:srgbClr val="FFC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FF00"/>
                </a:solidFill>
              </a:rPr>
              <a:t>B1</a:t>
            </a:r>
          </a:p>
        </p:txBody>
      </p:sp>
      <p:sp>
        <p:nvSpPr>
          <p:cNvPr id="6" name="Prostokąt 5">
            <a:hlinkClick r:id="rId5" action="ppaction://hlinksldjump"/>
            <a:extLst>
              <a:ext uri="{FF2B5EF4-FFF2-40B4-BE49-F238E27FC236}">
                <a16:creationId xmlns:a16="http://schemas.microsoft.com/office/drawing/2014/main" id="{C1BE0655-F3D8-B7A8-A6E0-74237E61A4E7}"/>
              </a:ext>
            </a:extLst>
          </p:cNvPr>
          <p:cNvSpPr>
            <a:spLocks noChangeAspect="1"/>
          </p:cNvSpPr>
          <p:nvPr/>
        </p:nvSpPr>
        <p:spPr>
          <a:xfrm>
            <a:off x="6105600" y="41638"/>
            <a:ext cx="2988000" cy="1642661"/>
          </a:xfrm>
          <a:prstGeom prst="rect">
            <a:avLst/>
          </a:prstGeom>
          <a:blipFill>
            <a:blip r:embed="rId4">
              <a:alphaModFix amt="69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 w="28575">
            <a:solidFill>
              <a:srgbClr val="FFC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FF00"/>
                </a:solidFill>
              </a:rPr>
              <a:t>C1</a:t>
            </a:r>
          </a:p>
        </p:txBody>
      </p:sp>
      <p:sp>
        <p:nvSpPr>
          <p:cNvPr id="7" name="Prostokąt 6">
            <a:hlinkClick r:id="rId6" action="ppaction://hlinksldjump"/>
            <a:extLst>
              <a:ext uri="{FF2B5EF4-FFF2-40B4-BE49-F238E27FC236}">
                <a16:creationId xmlns:a16="http://schemas.microsoft.com/office/drawing/2014/main" id="{7D7D8F7D-31E9-A8C5-9201-B600A38C9498}"/>
              </a:ext>
            </a:extLst>
          </p:cNvPr>
          <p:cNvSpPr>
            <a:spLocks noChangeAspect="1"/>
          </p:cNvSpPr>
          <p:nvPr/>
        </p:nvSpPr>
        <p:spPr>
          <a:xfrm>
            <a:off x="9168000" y="41638"/>
            <a:ext cx="2988000" cy="1642661"/>
          </a:xfrm>
          <a:prstGeom prst="rect">
            <a:avLst/>
          </a:prstGeom>
          <a:blipFill>
            <a:blip r:embed="rId4">
              <a:alphaModFix amt="69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 w="28575">
            <a:solidFill>
              <a:srgbClr val="FFC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FF00"/>
                </a:solidFill>
              </a:rPr>
              <a:t>D1</a:t>
            </a:r>
          </a:p>
        </p:txBody>
      </p:sp>
      <p:sp>
        <p:nvSpPr>
          <p:cNvPr id="8" name="Prostokąt 7">
            <a:hlinkClick r:id="rId7" action="ppaction://hlinksldjump"/>
            <a:extLst>
              <a:ext uri="{FF2B5EF4-FFF2-40B4-BE49-F238E27FC236}">
                <a16:creationId xmlns:a16="http://schemas.microsoft.com/office/drawing/2014/main" id="{2FDB6ED9-D736-D948-BBE2-2B8247B58DE8}"/>
              </a:ext>
            </a:extLst>
          </p:cNvPr>
          <p:cNvSpPr>
            <a:spLocks noChangeAspect="1"/>
          </p:cNvSpPr>
          <p:nvPr/>
        </p:nvSpPr>
        <p:spPr>
          <a:xfrm>
            <a:off x="19200" y="1745728"/>
            <a:ext cx="2988000" cy="1642661"/>
          </a:xfrm>
          <a:prstGeom prst="rect">
            <a:avLst/>
          </a:prstGeom>
          <a:blipFill>
            <a:blip r:embed="rId4">
              <a:alphaModFix amt="69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 w="28575">
            <a:solidFill>
              <a:srgbClr val="FFC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FF00"/>
                </a:solidFill>
              </a:rPr>
              <a:t>A2</a:t>
            </a:r>
          </a:p>
        </p:txBody>
      </p:sp>
      <p:sp>
        <p:nvSpPr>
          <p:cNvPr id="9" name="Prostokąt 8">
            <a:hlinkClick r:id="rId8" action="ppaction://hlinksldjump"/>
            <a:extLst>
              <a:ext uri="{FF2B5EF4-FFF2-40B4-BE49-F238E27FC236}">
                <a16:creationId xmlns:a16="http://schemas.microsoft.com/office/drawing/2014/main" id="{6884C28F-8ABB-EAC3-E592-25DAEA98E09F}"/>
              </a:ext>
            </a:extLst>
          </p:cNvPr>
          <p:cNvSpPr>
            <a:spLocks noChangeAspect="1"/>
          </p:cNvSpPr>
          <p:nvPr/>
        </p:nvSpPr>
        <p:spPr>
          <a:xfrm>
            <a:off x="3062400" y="1745728"/>
            <a:ext cx="2988000" cy="1642661"/>
          </a:xfrm>
          <a:prstGeom prst="rect">
            <a:avLst/>
          </a:prstGeom>
          <a:blipFill>
            <a:blip r:embed="rId4">
              <a:alphaModFix amt="69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 w="28575">
            <a:solidFill>
              <a:srgbClr val="FFC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FF00"/>
                </a:solidFill>
              </a:rPr>
              <a:t>B2</a:t>
            </a:r>
          </a:p>
        </p:txBody>
      </p:sp>
      <p:sp>
        <p:nvSpPr>
          <p:cNvPr id="10" name="Prostokąt 9">
            <a:hlinkClick r:id="rId9" action="ppaction://hlinksldjump"/>
            <a:extLst>
              <a:ext uri="{FF2B5EF4-FFF2-40B4-BE49-F238E27FC236}">
                <a16:creationId xmlns:a16="http://schemas.microsoft.com/office/drawing/2014/main" id="{9F593247-1E48-99BB-D3B0-858D799F2F97}"/>
              </a:ext>
            </a:extLst>
          </p:cNvPr>
          <p:cNvSpPr>
            <a:spLocks noChangeAspect="1"/>
          </p:cNvSpPr>
          <p:nvPr/>
        </p:nvSpPr>
        <p:spPr>
          <a:xfrm>
            <a:off x="6105600" y="1745728"/>
            <a:ext cx="2988000" cy="1642661"/>
          </a:xfrm>
          <a:prstGeom prst="rect">
            <a:avLst/>
          </a:prstGeom>
          <a:blipFill>
            <a:blip r:embed="rId4">
              <a:alphaModFix amt="69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 w="28575">
            <a:solidFill>
              <a:srgbClr val="FFC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FF00"/>
                </a:solidFill>
              </a:rPr>
              <a:t>C2</a:t>
            </a:r>
          </a:p>
        </p:txBody>
      </p:sp>
      <p:sp>
        <p:nvSpPr>
          <p:cNvPr id="11" name="Prostokąt 10">
            <a:hlinkClick r:id="rId10" action="ppaction://hlinksldjump"/>
            <a:extLst>
              <a:ext uri="{FF2B5EF4-FFF2-40B4-BE49-F238E27FC236}">
                <a16:creationId xmlns:a16="http://schemas.microsoft.com/office/drawing/2014/main" id="{A25B7701-346C-50FC-2C4D-A1CFE601BDAC}"/>
              </a:ext>
            </a:extLst>
          </p:cNvPr>
          <p:cNvSpPr>
            <a:spLocks noChangeAspect="1"/>
          </p:cNvSpPr>
          <p:nvPr/>
        </p:nvSpPr>
        <p:spPr>
          <a:xfrm>
            <a:off x="9148800" y="1745728"/>
            <a:ext cx="2988000" cy="1642661"/>
          </a:xfrm>
          <a:prstGeom prst="rect">
            <a:avLst/>
          </a:prstGeom>
          <a:blipFill>
            <a:blip r:embed="rId4">
              <a:alphaModFix amt="69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 w="28575">
            <a:solidFill>
              <a:srgbClr val="FFC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FF00"/>
                </a:solidFill>
              </a:rPr>
              <a:t>D2</a:t>
            </a:r>
          </a:p>
        </p:txBody>
      </p:sp>
      <p:sp>
        <p:nvSpPr>
          <p:cNvPr id="12" name="Prostokąt 11">
            <a:hlinkClick r:id="rId11" action="ppaction://hlinksldjump"/>
            <a:extLst>
              <a:ext uri="{FF2B5EF4-FFF2-40B4-BE49-F238E27FC236}">
                <a16:creationId xmlns:a16="http://schemas.microsoft.com/office/drawing/2014/main" id="{588D5351-652C-9B07-13ED-200AC94DFFB0}"/>
              </a:ext>
            </a:extLst>
          </p:cNvPr>
          <p:cNvSpPr>
            <a:spLocks noChangeAspect="1"/>
          </p:cNvSpPr>
          <p:nvPr/>
        </p:nvSpPr>
        <p:spPr>
          <a:xfrm>
            <a:off x="19200" y="3449818"/>
            <a:ext cx="2988000" cy="1642661"/>
          </a:xfrm>
          <a:prstGeom prst="rect">
            <a:avLst/>
          </a:prstGeom>
          <a:blipFill>
            <a:blip r:embed="rId4">
              <a:alphaModFix amt="69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 w="28575">
            <a:solidFill>
              <a:srgbClr val="FFC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FF00"/>
                </a:solidFill>
              </a:rPr>
              <a:t>A3</a:t>
            </a:r>
          </a:p>
        </p:txBody>
      </p:sp>
      <p:sp>
        <p:nvSpPr>
          <p:cNvPr id="13" name="Prostokąt 12">
            <a:hlinkClick r:id="rId12" action="ppaction://hlinksldjump"/>
            <a:extLst>
              <a:ext uri="{FF2B5EF4-FFF2-40B4-BE49-F238E27FC236}">
                <a16:creationId xmlns:a16="http://schemas.microsoft.com/office/drawing/2014/main" id="{AECE6DC3-0CD3-D6C4-A4B4-1B33D1E5E1B0}"/>
              </a:ext>
            </a:extLst>
          </p:cNvPr>
          <p:cNvSpPr>
            <a:spLocks noChangeAspect="1"/>
          </p:cNvSpPr>
          <p:nvPr/>
        </p:nvSpPr>
        <p:spPr>
          <a:xfrm>
            <a:off x="3062400" y="3449818"/>
            <a:ext cx="2988000" cy="1642661"/>
          </a:xfrm>
          <a:prstGeom prst="rect">
            <a:avLst/>
          </a:prstGeom>
          <a:blipFill>
            <a:blip r:embed="rId4">
              <a:alphaModFix amt="69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 w="28575">
            <a:solidFill>
              <a:srgbClr val="FFC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FF00"/>
                </a:solidFill>
              </a:rPr>
              <a:t>B3</a:t>
            </a:r>
          </a:p>
        </p:txBody>
      </p:sp>
      <p:sp>
        <p:nvSpPr>
          <p:cNvPr id="14" name="Prostokąt 13">
            <a:hlinkClick r:id="rId13" action="ppaction://hlinksldjump"/>
            <a:extLst>
              <a:ext uri="{FF2B5EF4-FFF2-40B4-BE49-F238E27FC236}">
                <a16:creationId xmlns:a16="http://schemas.microsoft.com/office/drawing/2014/main" id="{3D9846DD-8498-F7D3-6201-E068993D6753}"/>
              </a:ext>
            </a:extLst>
          </p:cNvPr>
          <p:cNvSpPr>
            <a:spLocks noChangeAspect="1"/>
          </p:cNvSpPr>
          <p:nvPr/>
        </p:nvSpPr>
        <p:spPr>
          <a:xfrm>
            <a:off x="6105600" y="3449818"/>
            <a:ext cx="2988000" cy="1642661"/>
          </a:xfrm>
          <a:prstGeom prst="rect">
            <a:avLst/>
          </a:prstGeom>
          <a:blipFill>
            <a:blip r:embed="rId4">
              <a:alphaModFix amt="69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 w="28575">
            <a:solidFill>
              <a:srgbClr val="FFC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FF00"/>
                </a:solidFill>
              </a:rPr>
              <a:t>C3</a:t>
            </a:r>
          </a:p>
        </p:txBody>
      </p:sp>
      <p:sp>
        <p:nvSpPr>
          <p:cNvPr id="15" name="Prostokąt 14">
            <a:hlinkClick r:id="rId14" action="ppaction://hlinksldjump"/>
            <a:extLst>
              <a:ext uri="{FF2B5EF4-FFF2-40B4-BE49-F238E27FC236}">
                <a16:creationId xmlns:a16="http://schemas.microsoft.com/office/drawing/2014/main" id="{029BBC22-25CC-8169-B33C-042C0BD8FE2B}"/>
              </a:ext>
            </a:extLst>
          </p:cNvPr>
          <p:cNvSpPr>
            <a:spLocks noChangeAspect="1"/>
          </p:cNvSpPr>
          <p:nvPr/>
        </p:nvSpPr>
        <p:spPr>
          <a:xfrm>
            <a:off x="9148800" y="3449818"/>
            <a:ext cx="2988000" cy="1642661"/>
          </a:xfrm>
          <a:prstGeom prst="rect">
            <a:avLst/>
          </a:prstGeom>
          <a:blipFill>
            <a:blip r:embed="rId4">
              <a:alphaModFix amt="69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 w="28575">
            <a:solidFill>
              <a:srgbClr val="FFC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FF00"/>
                </a:solidFill>
              </a:rPr>
              <a:t>D3</a:t>
            </a:r>
          </a:p>
        </p:txBody>
      </p:sp>
      <p:sp>
        <p:nvSpPr>
          <p:cNvPr id="16" name="Prostokąt 15">
            <a:hlinkClick r:id="rId15" action="ppaction://hlinksldjump"/>
            <a:extLst>
              <a:ext uri="{FF2B5EF4-FFF2-40B4-BE49-F238E27FC236}">
                <a16:creationId xmlns:a16="http://schemas.microsoft.com/office/drawing/2014/main" id="{F3A8BC19-66F7-A46C-43F4-D014EA595B52}"/>
              </a:ext>
            </a:extLst>
          </p:cNvPr>
          <p:cNvSpPr>
            <a:spLocks noChangeAspect="1"/>
          </p:cNvSpPr>
          <p:nvPr/>
        </p:nvSpPr>
        <p:spPr>
          <a:xfrm>
            <a:off x="19200" y="5153908"/>
            <a:ext cx="2988000" cy="1642661"/>
          </a:xfrm>
          <a:prstGeom prst="rect">
            <a:avLst/>
          </a:prstGeom>
          <a:blipFill>
            <a:blip r:embed="rId4">
              <a:alphaModFix amt="69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 w="28575">
            <a:solidFill>
              <a:srgbClr val="FFC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FF00"/>
                </a:solidFill>
              </a:rPr>
              <a:t>A4</a:t>
            </a:r>
          </a:p>
        </p:txBody>
      </p:sp>
      <p:sp>
        <p:nvSpPr>
          <p:cNvPr id="17" name="Prostokąt 16">
            <a:hlinkClick r:id="rId16" action="ppaction://hlinksldjump"/>
            <a:extLst>
              <a:ext uri="{FF2B5EF4-FFF2-40B4-BE49-F238E27FC236}">
                <a16:creationId xmlns:a16="http://schemas.microsoft.com/office/drawing/2014/main" id="{197F1927-E8F7-F3A2-5E8D-AC533AC1EB26}"/>
              </a:ext>
            </a:extLst>
          </p:cNvPr>
          <p:cNvSpPr>
            <a:spLocks noChangeAspect="1"/>
          </p:cNvSpPr>
          <p:nvPr/>
        </p:nvSpPr>
        <p:spPr>
          <a:xfrm>
            <a:off x="3062400" y="5153908"/>
            <a:ext cx="2988000" cy="1642661"/>
          </a:xfrm>
          <a:prstGeom prst="rect">
            <a:avLst/>
          </a:prstGeom>
          <a:blipFill>
            <a:blip r:embed="rId4">
              <a:alphaModFix amt="69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 w="28575">
            <a:solidFill>
              <a:srgbClr val="FFC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FF00"/>
                </a:solidFill>
              </a:rPr>
              <a:t>B4</a:t>
            </a:r>
          </a:p>
        </p:txBody>
      </p:sp>
      <p:sp>
        <p:nvSpPr>
          <p:cNvPr id="18" name="Prostokąt 17">
            <a:hlinkClick r:id="rId17" action="ppaction://hlinksldjump"/>
            <a:extLst>
              <a:ext uri="{FF2B5EF4-FFF2-40B4-BE49-F238E27FC236}">
                <a16:creationId xmlns:a16="http://schemas.microsoft.com/office/drawing/2014/main" id="{42FB4FB8-D987-06EC-5633-2B429D8E788B}"/>
              </a:ext>
            </a:extLst>
          </p:cNvPr>
          <p:cNvSpPr>
            <a:spLocks noChangeAspect="1"/>
          </p:cNvSpPr>
          <p:nvPr/>
        </p:nvSpPr>
        <p:spPr>
          <a:xfrm>
            <a:off x="6105600" y="5153908"/>
            <a:ext cx="2988000" cy="1642661"/>
          </a:xfrm>
          <a:prstGeom prst="rect">
            <a:avLst/>
          </a:prstGeom>
          <a:blipFill>
            <a:blip r:embed="rId4">
              <a:alphaModFix amt="69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 w="28575">
            <a:solidFill>
              <a:srgbClr val="FFC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FF00"/>
                </a:solidFill>
              </a:rPr>
              <a:t>C4</a:t>
            </a:r>
          </a:p>
        </p:txBody>
      </p:sp>
      <p:sp>
        <p:nvSpPr>
          <p:cNvPr id="19" name="Prostokąt 18">
            <a:hlinkClick r:id="rId18" action="ppaction://hlinksldjump"/>
            <a:extLst>
              <a:ext uri="{FF2B5EF4-FFF2-40B4-BE49-F238E27FC236}">
                <a16:creationId xmlns:a16="http://schemas.microsoft.com/office/drawing/2014/main" id="{590AA9F7-622B-FD4C-651B-526A218AF80A}"/>
              </a:ext>
            </a:extLst>
          </p:cNvPr>
          <p:cNvSpPr>
            <a:spLocks noChangeAspect="1"/>
          </p:cNvSpPr>
          <p:nvPr/>
        </p:nvSpPr>
        <p:spPr>
          <a:xfrm>
            <a:off x="9148800" y="5153908"/>
            <a:ext cx="2988000" cy="1642661"/>
          </a:xfrm>
          <a:prstGeom prst="rect">
            <a:avLst/>
          </a:prstGeom>
          <a:blipFill>
            <a:blip r:embed="rId4">
              <a:alphaModFix amt="69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 w="28575">
            <a:solidFill>
              <a:srgbClr val="FFC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FF00"/>
                </a:solidFill>
              </a:rPr>
              <a:t>INSTRUKCJA</a:t>
            </a:r>
          </a:p>
        </p:txBody>
      </p:sp>
      <p:sp>
        <p:nvSpPr>
          <p:cNvPr id="2" name="Prostokąt 1">
            <a:hlinkClick r:id="rId19" action="ppaction://hlinksldjump"/>
            <a:extLst>
              <a:ext uri="{FF2B5EF4-FFF2-40B4-BE49-F238E27FC236}">
                <a16:creationId xmlns:a16="http://schemas.microsoft.com/office/drawing/2014/main" id="{CC845C96-459B-A8A6-29EB-056695832FEB}"/>
              </a:ext>
            </a:extLst>
          </p:cNvPr>
          <p:cNvSpPr>
            <a:spLocks noChangeAspect="1"/>
          </p:cNvSpPr>
          <p:nvPr/>
        </p:nvSpPr>
        <p:spPr>
          <a:xfrm>
            <a:off x="19200" y="41638"/>
            <a:ext cx="2988000" cy="1642661"/>
          </a:xfrm>
          <a:prstGeom prst="rect">
            <a:avLst/>
          </a:prstGeom>
          <a:blipFill>
            <a:blip r:embed="rId4">
              <a:alphaModFix amt="69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 w="28575">
            <a:solidFill>
              <a:srgbClr val="FFC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A1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650" y="6147344"/>
            <a:ext cx="1658115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6C3E316-B8CC-8C83-D9F9-0E30BC22DC3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6143"/>
            <a:ext cx="12192000" cy="8654143"/>
          </a:xfrm>
          <a:prstGeom prst="rect">
            <a:avLst/>
          </a:prstGeom>
        </p:spPr>
      </p:pic>
      <p:sp>
        <p:nvSpPr>
          <p:cNvPr id="2" name="Prostokąt: zaokrąglone rogi 1">
            <a:hlinkClick r:id="rId3" action="ppaction://hlinksldjump"/>
            <a:extLst>
              <a:ext uri="{FF2B5EF4-FFF2-40B4-BE49-F238E27FC236}">
                <a16:creationId xmlns:a16="http://schemas.microsoft.com/office/drawing/2014/main" id="{C217AD96-4A44-7412-EFEE-4488EA2FD0E8}"/>
              </a:ext>
            </a:extLst>
          </p:cNvPr>
          <p:cNvSpPr/>
          <p:nvPr/>
        </p:nvSpPr>
        <p:spPr>
          <a:xfrm>
            <a:off x="413657" y="5802086"/>
            <a:ext cx="1121229" cy="81642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WRÓĆ DO PLANSZY GŁÓNEJ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8CE787A-B389-F9F8-BCF4-15DA33979FA5}"/>
              </a:ext>
            </a:extLst>
          </p:cNvPr>
          <p:cNvSpPr txBox="1"/>
          <p:nvPr/>
        </p:nvSpPr>
        <p:spPr>
          <a:xfrm>
            <a:off x="7086600" y="6279961"/>
            <a:ext cx="4550228" cy="33855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Towarzystwo Gimnastyczne „Sokół” we Wrocławiu.</a:t>
            </a:r>
            <a:endParaRPr lang="pl-PL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4B9688E-BF13-8D3C-797C-8A424CC0E677}"/>
              </a:ext>
            </a:extLst>
          </p:cNvPr>
          <p:cNvSpPr txBox="1"/>
          <p:nvPr/>
        </p:nvSpPr>
        <p:spPr>
          <a:xfrm>
            <a:off x="1447800" y="1467571"/>
            <a:ext cx="9274628" cy="2616101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  <a:effectLst>
            <a:outerShdw blurRad="304800" dir="8820000" algn="tr" rotWithShape="0">
              <a:prstClr val="black">
                <a:alpha val="77000"/>
              </a:prstClr>
            </a:outerShdw>
            <a:reflection endPos="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endParaRPr lang="pl-PL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Nazwa organizacji, która gromadziła młodzież wiejską, chłopską</a:t>
            </a:r>
          </a:p>
          <a:p>
            <a:pPr lvl="0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i odegrała ważną rolę w ruchu niepodległościowym wspierającym utworzenie Legionów Polskich?</a:t>
            </a:r>
          </a:p>
          <a:p>
            <a:pPr lvl="0"/>
            <a:endParaRPr lang="pl-PL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2400" b="1" dirty="0">
                <a:latin typeface="Cambria" panose="02040503050406030204" pitchFamily="18" charset="0"/>
                <a:ea typeface="Cambria" panose="02040503050406030204" pitchFamily="18" charset="0"/>
              </a:rPr>
              <a:t>ODP: Drużyny Bartoszowe</a:t>
            </a:r>
          </a:p>
          <a:p>
            <a:pPr algn="l"/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688" y="0"/>
            <a:ext cx="1658115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0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548D670A-7D45-B064-7915-6FEEBE9AA8A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973" y="0"/>
            <a:ext cx="13011946" cy="6858000"/>
          </a:xfrm>
          <a:prstGeom prst="rect">
            <a:avLst/>
          </a:prstGeom>
        </p:spPr>
      </p:pic>
      <p:sp>
        <p:nvSpPr>
          <p:cNvPr id="2" name="Prostokąt: zaokrąglone rogi 1">
            <a:hlinkClick r:id="rId3" action="ppaction://hlinksldjump"/>
            <a:extLst>
              <a:ext uri="{FF2B5EF4-FFF2-40B4-BE49-F238E27FC236}">
                <a16:creationId xmlns:a16="http://schemas.microsoft.com/office/drawing/2014/main" id="{E6FE143E-8C1F-FA42-B007-D747D6BA42F1}"/>
              </a:ext>
            </a:extLst>
          </p:cNvPr>
          <p:cNvSpPr/>
          <p:nvPr/>
        </p:nvSpPr>
        <p:spPr>
          <a:xfrm>
            <a:off x="413658" y="5769429"/>
            <a:ext cx="1153886" cy="84908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WRÓĆ DO PLANSZY GŁÓNEJ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A516394-28B6-8242-026A-E41684F9420A}"/>
              </a:ext>
            </a:extLst>
          </p:cNvPr>
          <p:cNvSpPr txBox="1"/>
          <p:nvPr/>
        </p:nvSpPr>
        <p:spPr>
          <a:xfrm>
            <a:off x="7228114" y="6033740"/>
            <a:ext cx="4191000" cy="5847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Drużyna krakowskich „Sokołów” przyłącza się do Legionów Polskich. Kraków, 1914 r.</a:t>
            </a:r>
            <a:endParaRPr lang="pl-PL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5D9F4BC-5D67-EDAD-32A2-92E1F9B19D57}"/>
              </a:ext>
            </a:extLst>
          </p:cNvPr>
          <p:cNvSpPr txBox="1"/>
          <p:nvPr/>
        </p:nvSpPr>
        <p:spPr>
          <a:xfrm>
            <a:off x="1447800" y="1467571"/>
            <a:ext cx="9274628" cy="2246769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  <a:effectLst>
            <a:outerShdw blurRad="304800" dir="8820000" algn="tr" rotWithShape="0">
              <a:prstClr val="black">
                <a:alpha val="77000"/>
              </a:prstClr>
            </a:outerShdw>
            <a:reflection endPos="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endParaRPr lang="pl-PL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Imię i nazwisko artysty, twórcy wzoru orła legionowego, który stał się oficjalnym symbolem na czapkach Legionów Polskich?</a:t>
            </a:r>
          </a:p>
          <a:p>
            <a:pPr lvl="0"/>
            <a:endParaRPr lang="pl-PL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2400" b="1" dirty="0">
                <a:latin typeface="Cambria" panose="02040503050406030204" pitchFamily="18" charset="0"/>
                <a:ea typeface="Cambria" panose="02040503050406030204" pitchFamily="18" charset="0"/>
              </a:rPr>
              <a:t>ODP: Czesław Jarnuszkiewicz</a:t>
            </a:r>
          </a:p>
          <a:p>
            <a:pPr algn="l"/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057"/>
            <a:ext cx="1658115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00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55C6C123-E057-1A1A-6793-B7D3FEB2D1F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5152"/>
            <a:ext cx="12192000" cy="9208304"/>
          </a:xfrm>
          <a:prstGeom prst="rect">
            <a:avLst/>
          </a:prstGeom>
        </p:spPr>
      </p:pic>
      <p:sp>
        <p:nvSpPr>
          <p:cNvPr id="2" name="Prostokąt: zaokrąglone rogi 1">
            <a:hlinkClick r:id="rId3" action="ppaction://hlinksldjump"/>
            <a:extLst>
              <a:ext uri="{FF2B5EF4-FFF2-40B4-BE49-F238E27FC236}">
                <a16:creationId xmlns:a16="http://schemas.microsoft.com/office/drawing/2014/main" id="{9E6D2AFC-C402-A4E1-2797-09EF874D9184}"/>
              </a:ext>
            </a:extLst>
          </p:cNvPr>
          <p:cNvSpPr/>
          <p:nvPr/>
        </p:nvSpPr>
        <p:spPr>
          <a:xfrm>
            <a:off x="413658" y="5736771"/>
            <a:ext cx="1132114" cy="88174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WRÓĆ DO PLANSZY GŁÓNEJ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5F128D7-37E1-A415-22FB-F50688CDB418}"/>
              </a:ext>
            </a:extLst>
          </p:cNvPr>
          <p:cNvSpPr txBox="1"/>
          <p:nvPr/>
        </p:nvSpPr>
        <p:spPr>
          <a:xfrm>
            <a:off x="5519058" y="6249183"/>
            <a:ext cx="5649686" cy="36933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Oddziały Strzelców w „Oleandrach” w Krakowie, sierpień 1914 r.</a:t>
            </a:r>
            <a:r>
              <a:rPr lang="pl-PL" dirty="0"/>
              <a:t> </a:t>
            </a:r>
            <a:endParaRPr lang="pl-PL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DA89261-0B53-F170-6E6E-39D4006E9CEA}"/>
              </a:ext>
            </a:extLst>
          </p:cNvPr>
          <p:cNvSpPr txBox="1"/>
          <p:nvPr/>
        </p:nvSpPr>
        <p:spPr>
          <a:xfrm>
            <a:off x="1447800" y="1467571"/>
            <a:ext cx="9274628" cy="2246769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  <a:effectLst>
            <a:outerShdw blurRad="304800" dir="8820000" algn="tr" rotWithShape="0">
              <a:prstClr val="black">
                <a:alpha val="77000"/>
              </a:prstClr>
            </a:outerShdw>
            <a:reflection endPos="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endParaRPr lang="pl-PL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Kto dowodził szarżą ułanów Legionów Polskich pod Rokitną </a:t>
            </a:r>
          </a:p>
          <a:p>
            <a:pPr lvl="0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13 czerwca 1915 roku?</a:t>
            </a:r>
          </a:p>
          <a:p>
            <a:pPr lvl="0"/>
            <a:endParaRPr lang="pl-PL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2400" b="1" dirty="0">
                <a:latin typeface="Cambria" panose="02040503050406030204" pitchFamily="18" charset="0"/>
                <a:ea typeface="Cambria" panose="02040503050406030204" pitchFamily="18" charset="0"/>
              </a:rPr>
              <a:t>ODP: rtm. Zbigniew Dunin-Wąsowicz</a:t>
            </a:r>
          </a:p>
          <a:p>
            <a:pPr algn="l"/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8" y="131743"/>
            <a:ext cx="1658115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80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F7B345CC-BAD8-E258-D68D-7DBB1828833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7626431"/>
          </a:xfrm>
          <a:prstGeom prst="rect">
            <a:avLst/>
          </a:prstGeom>
        </p:spPr>
      </p:pic>
      <p:sp>
        <p:nvSpPr>
          <p:cNvPr id="2" name="Prostokąt: zaokrąglone rogi 1">
            <a:hlinkClick r:id="rId3" action="ppaction://hlinksldjump"/>
            <a:extLst>
              <a:ext uri="{FF2B5EF4-FFF2-40B4-BE49-F238E27FC236}">
                <a16:creationId xmlns:a16="http://schemas.microsoft.com/office/drawing/2014/main" id="{272216DF-C83D-F0BD-A135-1D1A218E9452}"/>
              </a:ext>
            </a:extLst>
          </p:cNvPr>
          <p:cNvSpPr/>
          <p:nvPr/>
        </p:nvSpPr>
        <p:spPr>
          <a:xfrm>
            <a:off x="413658" y="5725886"/>
            <a:ext cx="1164772" cy="89262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WRÓĆ DO PLANSZY GŁÓNEJ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9585E8D-BAA3-5075-2029-BA63B06773F2}"/>
              </a:ext>
            </a:extLst>
          </p:cNvPr>
          <p:cNvSpPr txBox="1"/>
          <p:nvPr/>
        </p:nvSpPr>
        <p:spPr>
          <a:xfrm>
            <a:off x="5442857" y="6279961"/>
            <a:ext cx="6019799" cy="33855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Koncentracja oddziałów strzeleckich w „Oleandrach”, sierpień 1914 r.</a:t>
            </a:r>
            <a:endParaRPr lang="pl-PL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58A1A54-4D23-518D-2D2E-3F4F2E87B96B}"/>
              </a:ext>
            </a:extLst>
          </p:cNvPr>
          <p:cNvSpPr txBox="1"/>
          <p:nvPr/>
        </p:nvSpPr>
        <p:spPr>
          <a:xfrm>
            <a:off x="1447800" y="1467571"/>
            <a:ext cx="9274628" cy="2616101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  <a:effectLst>
            <a:outerShdw blurRad="304800" dir="8820000" algn="tr" rotWithShape="0">
              <a:prstClr val="black">
                <a:alpha val="77000"/>
              </a:prstClr>
            </a:outerShdw>
            <a:reflection endPos="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endParaRPr lang="pl-PL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Po kryzysie przysięgowym Józef Piłsudski został aresztowany przez władze niemieckie. W jakim mieście znajdowała się twierdza,</a:t>
            </a:r>
          </a:p>
          <a:p>
            <a:pPr lvl="0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 w której został uwięziony?</a:t>
            </a:r>
          </a:p>
          <a:p>
            <a:endParaRPr lang="pl-PL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2400" b="1" dirty="0">
                <a:latin typeface="Cambria" panose="02040503050406030204" pitchFamily="18" charset="0"/>
                <a:ea typeface="Cambria" panose="02040503050406030204" pitchFamily="18" charset="0"/>
              </a:rPr>
              <a:t>ODP: Magdeburg</a:t>
            </a:r>
          </a:p>
          <a:p>
            <a:pPr algn="l"/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8" y="246887"/>
            <a:ext cx="1658115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37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BD636759-E400-32D6-83F2-1FF035EF1BA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9125"/>
            <a:ext cx="12204104" cy="9265439"/>
          </a:xfrm>
          <a:prstGeom prst="rect">
            <a:avLst/>
          </a:prstGeom>
        </p:spPr>
      </p:pic>
      <p:sp>
        <p:nvSpPr>
          <p:cNvPr id="2" name="Prostokąt: zaokrąglone rogi 1">
            <a:hlinkClick r:id="rId3" action="ppaction://hlinksldjump"/>
            <a:extLst>
              <a:ext uri="{FF2B5EF4-FFF2-40B4-BE49-F238E27FC236}">
                <a16:creationId xmlns:a16="http://schemas.microsoft.com/office/drawing/2014/main" id="{DC112BDD-EA49-930F-6208-9C13F65A4DA6}"/>
              </a:ext>
            </a:extLst>
          </p:cNvPr>
          <p:cNvSpPr/>
          <p:nvPr/>
        </p:nvSpPr>
        <p:spPr>
          <a:xfrm>
            <a:off x="413657" y="5780314"/>
            <a:ext cx="1121229" cy="83820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WRÓĆ DO PLANSZY GŁÓNEJ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6206243-727F-7EF8-FDDD-CED4A9B71365}"/>
              </a:ext>
            </a:extLst>
          </p:cNvPr>
          <p:cNvSpPr txBox="1"/>
          <p:nvPr/>
        </p:nvSpPr>
        <p:spPr>
          <a:xfrm>
            <a:off x="3058886" y="5787518"/>
            <a:ext cx="8719457" cy="8309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Ułańska siódemka na ganku w Goszycach. Leży: Stefan Kulesza „Hanka” od lewej: pierwszy szereg: Zygmunt Karwacki „Bończa”, Stanisław Skotnicki „Grzmot”, Janusz Głuchowski „Janusz”, Antoni Jabłoński „Zdzisław”, drugi szereg: Ludwik Skrzyński „Kmicic”, Władysław Prażmowski „Belina”.</a:t>
            </a:r>
            <a:endParaRPr lang="pl-PL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C718B84-EB27-525A-B57E-B6AD59A291F2}"/>
              </a:ext>
            </a:extLst>
          </p:cNvPr>
          <p:cNvSpPr txBox="1"/>
          <p:nvPr/>
        </p:nvSpPr>
        <p:spPr>
          <a:xfrm>
            <a:off x="1447800" y="1467571"/>
            <a:ext cx="9274628" cy="2246769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  <a:effectLst>
            <a:outerShdw blurRad="304800" dir="8820000" algn="tr" rotWithShape="0">
              <a:prstClr val="black">
                <a:alpha val="77000"/>
              </a:prstClr>
            </a:outerShdw>
            <a:reflection endPos="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endParaRPr lang="pl-PL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Co studiował Kazimierz Sosnkowski – jeden z najbliższych współpracowników Józefa Piłsudskiego?</a:t>
            </a:r>
          </a:p>
          <a:p>
            <a:pPr lvl="0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pl-PL" sz="2400" b="1" dirty="0">
                <a:latin typeface="Cambria" panose="02040503050406030204" pitchFamily="18" charset="0"/>
                <a:ea typeface="Cambria" panose="02040503050406030204" pitchFamily="18" charset="0"/>
              </a:rPr>
              <a:t>ODP: Architekturę</a:t>
            </a:r>
          </a:p>
          <a:p>
            <a:pPr algn="l"/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7" y="194133"/>
            <a:ext cx="1658115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99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07821C58-F7B6-8E5F-4D7F-90E218C5791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" y="-435429"/>
            <a:ext cx="12229254" cy="7750629"/>
          </a:xfrm>
          <a:prstGeom prst="rect">
            <a:avLst/>
          </a:prstGeom>
        </p:spPr>
      </p:pic>
      <p:sp>
        <p:nvSpPr>
          <p:cNvPr id="2" name="Prostokąt: zaokrąglone rogi 1">
            <a:hlinkClick r:id="rId3" action="ppaction://hlinksldjump"/>
            <a:extLst>
              <a:ext uri="{FF2B5EF4-FFF2-40B4-BE49-F238E27FC236}">
                <a16:creationId xmlns:a16="http://schemas.microsoft.com/office/drawing/2014/main" id="{511E462A-19BE-93E8-D62C-1368C245083E}"/>
              </a:ext>
            </a:extLst>
          </p:cNvPr>
          <p:cNvSpPr/>
          <p:nvPr/>
        </p:nvSpPr>
        <p:spPr>
          <a:xfrm>
            <a:off x="413658" y="5769429"/>
            <a:ext cx="1132114" cy="84908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WRÓĆ DO PLANSZY GŁÓNEJ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9CD26E5-0126-DD36-D83A-E8DA83EE6F72}"/>
              </a:ext>
            </a:extLst>
          </p:cNvPr>
          <p:cNvSpPr txBox="1"/>
          <p:nvPr/>
        </p:nvSpPr>
        <p:spPr>
          <a:xfrm>
            <a:off x="5823858" y="6279961"/>
            <a:ext cx="5802085" cy="33855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Ułani I szwadronu I Brygady Legionów Polskich, 18 grudnia 1914 r. </a:t>
            </a:r>
            <a:endParaRPr lang="pl-PL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7A5E965-E25F-E2A6-08E0-0FAC30DB974B}"/>
              </a:ext>
            </a:extLst>
          </p:cNvPr>
          <p:cNvSpPr txBox="1"/>
          <p:nvPr/>
        </p:nvSpPr>
        <p:spPr>
          <a:xfrm>
            <a:off x="1447800" y="1467571"/>
            <a:ext cx="9274628" cy="2616101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  <a:effectLst>
            <a:outerShdw blurRad="304800" dir="8820000" algn="tr" rotWithShape="0">
              <a:prstClr val="black">
                <a:alpha val="77000"/>
              </a:prstClr>
            </a:outerShdw>
            <a:reflection endPos="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endParaRPr lang="pl-PL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W jednym z obozów internowania legioniści uprawiali nową dla nich grę sportową, która stała się później jedną z najpopularniejszych w Polsce. Jak nazywano potocznie tę grę?</a:t>
            </a:r>
          </a:p>
          <a:p>
            <a:pPr lvl="0"/>
            <a:endParaRPr lang="pl-PL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2400" b="1" dirty="0">
                <a:latin typeface="Cambria" panose="02040503050406030204" pitchFamily="18" charset="0"/>
                <a:ea typeface="Cambria" panose="02040503050406030204" pitchFamily="18" charset="0"/>
              </a:rPr>
              <a:t>ODP: Szczypiorniak</a:t>
            </a:r>
          </a:p>
          <a:p>
            <a:pPr algn="l"/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373" y="121661"/>
            <a:ext cx="1658115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81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3CFD3813-847F-E8C3-265C-F7D0DE79A0B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" y="-370114"/>
            <a:ext cx="12215678" cy="7620000"/>
          </a:xfrm>
          <a:prstGeom prst="rect">
            <a:avLst/>
          </a:prstGeom>
        </p:spPr>
      </p:pic>
      <p:sp>
        <p:nvSpPr>
          <p:cNvPr id="2" name="Prostokąt: zaokrąglone rogi 1">
            <a:hlinkClick r:id="rId3" action="ppaction://hlinksldjump"/>
            <a:extLst>
              <a:ext uri="{FF2B5EF4-FFF2-40B4-BE49-F238E27FC236}">
                <a16:creationId xmlns:a16="http://schemas.microsoft.com/office/drawing/2014/main" id="{8F28178E-094C-46C0-D3FF-5D9564E83FE5}"/>
              </a:ext>
            </a:extLst>
          </p:cNvPr>
          <p:cNvSpPr/>
          <p:nvPr/>
        </p:nvSpPr>
        <p:spPr>
          <a:xfrm>
            <a:off x="413658" y="5791200"/>
            <a:ext cx="1132113" cy="82731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WRÓĆ DO PLANSZY GŁÓNEJ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957DBB8-9D28-4A3E-97A3-5C55D6828CFB}"/>
              </a:ext>
            </a:extLst>
          </p:cNvPr>
          <p:cNvSpPr txBox="1"/>
          <p:nvPr/>
        </p:nvSpPr>
        <p:spPr>
          <a:xfrm>
            <a:off x="6302828" y="6033740"/>
            <a:ext cx="5083628" cy="5847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Wymarsz Pierwszej Kompanii Kadrowej do Kongresówki – oddziały strzelców po zdobyciu Kielc, sierpień 1914 r.</a:t>
            </a:r>
            <a:endParaRPr lang="pl-PL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6B2C8AA-F602-2A43-02CD-CDC42DE83A0B}"/>
              </a:ext>
            </a:extLst>
          </p:cNvPr>
          <p:cNvSpPr txBox="1"/>
          <p:nvPr/>
        </p:nvSpPr>
        <p:spPr>
          <a:xfrm>
            <a:off x="1447800" y="1467571"/>
            <a:ext cx="9274628" cy="2246769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  <a:effectLst>
            <a:outerShdw blurRad="304800" dir="8820000" algn="tr" rotWithShape="0">
              <a:prstClr val="black">
                <a:alpha val="77000"/>
              </a:prstClr>
            </a:outerShdw>
            <a:reflection endPos="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endParaRPr lang="pl-PL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W trakcie szarży pod Rokitną do czwartej linii okopów rosyjskich dotarło zaledwie kilku kawalerzystów, ilu?</a:t>
            </a:r>
          </a:p>
          <a:p>
            <a:pPr lvl="0"/>
            <a:endParaRPr lang="pl-PL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2400" b="1" dirty="0">
                <a:latin typeface="Cambria" panose="02040503050406030204" pitchFamily="18" charset="0"/>
                <a:ea typeface="Cambria" panose="02040503050406030204" pitchFamily="18" charset="0"/>
              </a:rPr>
              <a:t>ODP: 9 ułanów</a:t>
            </a:r>
          </a:p>
          <a:p>
            <a:pPr algn="l"/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8" y="224116"/>
            <a:ext cx="1658115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28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D0D15DA-8D36-D502-6DDC-7C052083C3E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0521"/>
            <a:ext cx="12194975" cy="8641150"/>
          </a:xfrm>
          <a:prstGeom prst="rect">
            <a:avLst/>
          </a:prstGeom>
        </p:spPr>
      </p:pic>
      <p:sp>
        <p:nvSpPr>
          <p:cNvPr id="2" name="Prostokąt: zaokrąglone rogi 1">
            <a:hlinkClick r:id="rId3" action="ppaction://hlinksldjump"/>
            <a:extLst>
              <a:ext uri="{FF2B5EF4-FFF2-40B4-BE49-F238E27FC236}">
                <a16:creationId xmlns:a16="http://schemas.microsoft.com/office/drawing/2014/main" id="{D68A1BDF-CAB1-5210-630E-C8F408819F23}"/>
              </a:ext>
            </a:extLst>
          </p:cNvPr>
          <p:cNvSpPr/>
          <p:nvPr/>
        </p:nvSpPr>
        <p:spPr>
          <a:xfrm>
            <a:off x="413657" y="5812971"/>
            <a:ext cx="1121229" cy="80554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WRÓĆ DO PLANSZY GŁÓNEJ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C414F3D-CEAD-61FD-BC12-90C1EA11AC4F}"/>
              </a:ext>
            </a:extLst>
          </p:cNvPr>
          <p:cNvSpPr txBox="1"/>
          <p:nvPr/>
        </p:nvSpPr>
        <p:spPr>
          <a:xfrm>
            <a:off x="5769429" y="6279961"/>
            <a:ext cx="5867399" cy="33855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Bolesław Wieniawa-Długoszowski na koniu. Kielce, sierpień 1914 r. </a:t>
            </a:r>
            <a:endParaRPr lang="pl-PL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36A579E-3E85-D92B-6721-32E69718A9C5}"/>
              </a:ext>
            </a:extLst>
          </p:cNvPr>
          <p:cNvSpPr txBox="1"/>
          <p:nvPr/>
        </p:nvSpPr>
        <p:spPr>
          <a:xfrm>
            <a:off x="1447800" y="1467571"/>
            <a:ext cx="9274628" cy="2616101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  <a:effectLst>
            <a:outerShdw blurRad="304800" dir="8820000" algn="tr" rotWithShape="0">
              <a:prstClr val="black">
                <a:alpha val="77000"/>
              </a:prstClr>
            </a:outerShdw>
            <a:reflection endPos="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endParaRPr lang="pl-PL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Jakie elementy składały się na odznakę III Brygady Legionów Polskich?</a:t>
            </a:r>
          </a:p>
          <a:p>
            <a:pPr lvl="0"/>
            <a:endParaRPr lang="pl-PL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2400" b="1" dirty="0">
                <a:latin typeface="Cambria" panose="02040503050406030204" pitchFamily="18" charset="0"/>
                <a:ea typeface="Cambria" panose="02040503050406030204" pitchFamily="18" charset="0"/>
              </a:rPr>
              <a:t>ODP: Orzeł z czasów Królestwa Polskiego w zamkniętej koronie z krzyżem oraz pięcioramienna gwiazda</a:t>
            </a:r>
          </a:p>
          <a:p>
            <a:pPr algn="l"/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7" y="167756"/>
            <a:ext cx="1658115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32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9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A2C36D8A-57C6-5546-CB12-FC3B9CE59A2D}"/>
              </a:ext>
            </a:extLst>
          </p:cNvPr>
          <p:cNvSpPr txBox="1"/>
          <p:nvPr/>
        </p:nvSpPr>
        <p:spPr>
          <a:xfrm>
            <a:off x="500742" y="256525"/>
            <a:ext cx="11255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/>
              <a:t>OPERACJA 1914 – instrukcja gry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64EB613-A535-CE6E-1264-77CB7EDA09CD}"/>
              </a:ext>
            </a:extLst>
          </p:cNvPr>
          <p:cNvSpPr txBox="1"/>
          <p:nvPr/>
        </p:nvSpPr>
        <p:spPr>
          <a:xfrm>
            <a:off x="533399" y="718190"/>
            <a:ext cx="1119051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Skład:</a:t>
            </a:r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 zespoły po 2 osoby. Każdy zespół ma swoją planszę.</a:t>
            </a:r>
          </a:p>
          <a:p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Oznaczenia pól:</a:t>
            </a:r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A1 – D3 (takie same u obu, pytania różne).</a:t>
            </a:r>
          </a:p>
          <a:p>
            <a:endParaRPr lang="pl-PL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 Tajne rozmieszczenie zasobów (na swojej planszy, przed startem):</a:t>
            </a:r>
            <a:endParaRPr lang="pl-PL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600" b="1" dirty="0">
                <a:solidFill>
                  <a:schemeClr val="bg1"/>
                </a:solidFill>
                <a:highlight>
                  <a:srgbClr val="FF00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Oddział bojowy</a:t>
            </a:r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3 pola połączone (linia lub „L”) = </a:t>
            </a:r>
            <a:r>
              <a:rPr lang="pl-PL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pkt/pole</a:t>
            </a:r>
            <a:endParaRPr lang="pl-PL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600" b="1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Rozpoznanie</a:t>
            </a:r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2 pola oddzielne = </a:t>
            </a:r>
            <a:r>
              <a:rPr lang="pl-PL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pkt/pole</a:t>
            </a:r>
            <a:endParaRPr lang="pl-PL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600" b="1" dirty="0">
                <a:solidFill>
                  <a:schemeClr val="bg1"/>
                </a:solidFill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Dowództwo</a:t>
            </a:r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 pole = </a:t>
            </a:r>
            <a:r>
              <a:rPr lang="pl-PL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pkt</a:t>
            </a:r>
            <a:endParaRPr lang="pl-PL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600" b="1" dirty="0">
                <a:solidFill>
                  <a:schemeClr val="bg1"/>
                </a:solidFill>
                <a:highlight>
                  <a:srgbClr val="0000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Zaplecze</a:t>
            </a:r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 pole = </a:t>
            </a:r>
            <a:r>
              <a:rPr lang="pl-PL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pkt</a:t>
            </a:r>
            <a:endParaRPr lang="pl-PL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Puste pole: 1 pkt </a:t>
            </a:r>
          </a:p>
          <a:p>
            <a:r>
              <a:rPr lang="pl-PL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Kolory (obowiązkowe, bez zmian po starcie):</a:t>
            </a:r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Dowództwo – zielony | Oddział – czerwony | Rozpoznanie – żółty | Zaplecze – niebieski | Puste – pozostaje bez zmian</a:t>
            </a:r>
          </a:p>
          <a:p>
            <a:endParaRPr lang="pl-PL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Zasada:</a:t>
            </a:r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najpierw </a:t>
            </a:r>
            <a:r>
              <a:rPr lang="pl-PL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STRZAŁ</a:t>
            </a:r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potem </a:t>
            </a:r>
            <a:r>
              <a:rPr lang="pl-PL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ODPOWIEDŹ</a:t>
            </a:r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pl-PL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3) Tura:</a:t>
            </a:r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Atakujący wybiera pole na mapie przeciwnika (np. B2) → obrońca klika B2 u siebie i czyta pytanie → atakujący ma ~15 s. na odpowiedź.</a:t>
            </a:r>
          </a:p>
          <a:p>
            <a:endParaRPr lang="pl-PL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4) Wynik odpowiedzi:</a:t>
            </a:r>
            <a:endParaRPr lang="pl-PL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Poprawna</a:t>
            </a:r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obrońca podaje </a:t>
            </a:r>
            <a:r>
              <a:rPr lang="pl-PL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wartość punktową pola</a:t>
            </a:r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atakujący zapisuje punkty i strzela dalej.</a:t>
            </a:r>
          </a:p>
          <a:p>
            <a:r>
              <a:rPr lang="pl-PL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Błędna</a:t>
            </a:r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l-PL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 pkt</a:t>
            </a:r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bez informacji o wartości punktowej pola, zmiana kolejki.</a:t>
            </a:r>
          </a:p>
        </p:txBody>
      </p:sp>
      <p:sp useBgFill="1">
        <p:nvSpPr>
          <p:cNvPr id="6" name="Prostokąt: zaokrąglone rogi 5">
            <a:hlinkClick r:id="rId4" action="ppaction://hlinksldjump"/>
            <a:extLst>
              <a:ext uri="{FF2B5EF4-FFF2-40B4-BE49-F238E27FC236}">
                <a16:creationId xmlns:a16="http://schemas.microsoft.com/office/drawing/2014/main" id="{5A8704A9-C8E5-BC65-9E78-3FD6D56D5EAA}"/>
              </a:ext>
            </a:extLst>
          </p:cNvPr>
          <p:cNvSpPr/>
          <p:nvPr/>
        </p:nvSpPr>
        <p:spPr>
          <a:xfrm>
            <a:off x="10504715" y="5763985"/>
            <a:ext cx="1415142" cy="83819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PRZEJDZ </a:t>
            </a:r>
          </a:p>
          <a:p>
            <a:pPr algn="ctr"/>
            <a:r>
              <a:rPr lang="pl-PL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PLANSZY GŁÓWNEJ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742" y="162744"/>
            <a:ext cx="1658115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36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26ABF9C-850D-548E-E6E9-E3699BBAD15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effectLst/>
        </p:spPr>
      </p:pic>
      <p:sp>
        <p:nvSpPr>
          <p:cNvPr id="2" name="Prostokąt: zaokrąglone rogi 1">
            <a:hlinkClick r:id="rId5" action="ppaction://hlinksldjump"/>
            <a:extLst>
              <a:ext uri="{FF2B5EF4-FFF2-40B4-BE49-F238E27FC236}">
                <a16:creationId xmlns:a16="http://schemas.microsoft.com/office/drawing/2014/main" id="{13C6175C-327F-DDBA-1E4D-CD307F226B6D}"/>
              </a:ext>
            </a:extLst>
          </p:cNvPr>
          <p:cNvSpPr/>
          <p:nvPr/>
        </p:nvSpPr>
        <p:spPr>
          <a:xfrm>
            <a:off x="397329" y="5802086"/>
            <a:ext cx="1121228" cy="824342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WRÓĆ DO PLANSZY GŁÓNEJ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913B50F-1F0D-8AF1-508E-0A1CCB62D45F}"/>
              </a:ext>
            </a:extLst>
          </p:cNvPr>
          <p:cNvSpPr txBox="1"/>
          <p:nvPr/>
        </p:nvSpPr>
        <p:spPr>
          <a:xfrm>
            <a:off x="5682343" y="6226318"/>
            <a:ext cx="6248399" cy="33855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pl-PL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Przemarsz Pierwszej Kompanii Kadrowej przez Kielce w sierpniu 1914 r.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14113DA-7D67-14D0-FA4A-0670F846F619}"/>
              </a:ext>
            </a:extLst>
          </p:cNvPr>
          <p:cNvSpPr txBox="1"/>
          <p:nvPr/>
        </p:nvSpPr>
        <p:spPr>
          <a:xfrm>
            <a:off x="1910443" y="1532886"/>
            <a:ext cx="8371114" cy="2246769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  <a:effectLst>
            <a:outerShdw blurRad="304800" dir="8820000" algn="tr" rotWithShape="0">
              <a:prstClr val="black">
                <a:alpha val="77000"/>
              </a:prstClr>
            </a:outerShdw>
            <a:reflection endPos="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endParaRPr lang="pl-PL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pl-PL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Kto dowodził Pierwszą Kompanią Kadrową podczas wymarszu z Oleandrów w sierpniu 1914 roku?</a:t>
            </a:r>
          </a:p>
          <a:p>
            <a:pPr lvl="0"/>
            <a:endParaRPr lang="pl-PL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ODP: Tadeusz Kasprzycki</a:t>
            </a:r>
          </a:p>
          <a:p>
            <a:pPr algn="l"/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28" y="246887"/>
            <a:ext cx="1658115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55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E2C8CA90-BD73-4340-9D5C-FC1055141CA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rostokąt: zaokrąglone rogi 4">
            <a:hlinkClick r:id="rId3" action="ppaction://hlinksldjump"/>
            <a:extLst>
              <a:ext uri="{FF2B5EF4-FFF2-40B4-BE49-F238E27FC236}">
                <a16:creationId xmlns:a16="http://schemas.microsoft.com/office/drawing/2014/main" id="{9CD97FB6-F25F-042B-B08D-38484503F77A}"/>
              </a:ext>
            </a:extLst>
          </p:cNvPr>
          <p:cNvSpPr/>
          <p:nvPr/>
        </p:nvSpPr>
        <p:spPr>
          <a:xfrm>
            <a:off x="381001" y="5823857"/>
            <a:ext cx="1143000" cy="81043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WRÓĆ DO PLANSZY GŁÓNEJ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1570D2C-4566-234B-36E5-2383280C0165}"/>
              </a:ext>
            </a:extLst>
          </p:cNvPr>
          <p:cNvSpPr txBox="1"/>
          <p:nvPr/>
        </p:nvSpPr>
        <p:spPr>
          <a:xfrm>
            <a:off x="5638800" y="5926408"/>
            <a:ext cx="6379028" cy="5847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Józef Piłsudski odznacza oficerów i żołnierzy I Brygady Legionów Polskich odznaką „Z wierną służbę”. Piaseczno k. Kowla 6 sierpnia 1916 r.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3528BCD-2FBE-87C1-75FD-CA47E7EBC932}"/>
              </a:ext>
            </a:extLst>
          </p:cNvPr>
          <p:cNvSpPr txBox="1"/>
          <p:nvPr/>
        </p:nvSpPr>
        <p:spPr>
          <a:xfrm>
            <a:off x="1706336" y="1522000"/>
            <a:ext cx="8779328" cy="2246769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  <a:effectLst>
            <a:outerShdw blurRad="304800" dir="8820000" algn="tr" rotWithShape="0">
              <a:prstClr val="black">
                <a:alpha val="77000"/>
              </a:prstClr>
            </a:outerShdw>
            <a:reflection endPos="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endParaRPr lang="pl-PL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W którym dniu sierpnia 1914 roku Pierwsza Kompania Kadrowa przekroczyła granicę z Królestwem Polskim?</a:t>
            </a:r>
          </a:p>
          <a:p>
            <a:endParaRPr lang="pl-PL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2400" b="1" dirty="0">
                <a:latin typeface="Cambria" panose="02040503050406030204" pitchFamily="18" charset="0"/>
                <a:ea typeface="Cambria" panose="02040503050406030204" pitchFamily="18" charset="0"/>
              </a:rPr>
              <a:t>ODP: 6 sierpnia</a:t>
            </a:r>
          </a:p>
          <a:p>
            <a:pPr algn="l"/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50" y="255679"/>
            <a:ext cx="1658115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68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EAFD6BC-948B-1C3E-44A2-057F30B06F6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0"/>
            <a:ext cx="12192000" cy="8928950"/>
          </a:xfrm>
          <a:prstGeom prst="rect">
            <a:avLst/>
          </a:prstGeom>
        </p:spPr>
      </p:pic>
      <p:sp>
        <p:nvSpPr>
          <p:cNvPr id="2" name="Prostokąt: zaokrąglone rogi 1">
            <a:hlinkClick r:id="rId3" action="ppaction://hlinksldjump"/>
            <a:extLst>
              <a:ext uri="{FF2B5EF4-FFF2-40B4-BE49-F238E27FC236}">
                <a16:creationId xmlns:a16="http://schemas.microsoft.com/office/drawing/2014/main" id="{D4C660BE-D1FC-7C17-2A6A-921D62652AE6}"/>
              </a:ext>
            </a:extLst>
          </p:cNvPr>
          <p:cNvSpPr/>
          <p:nvPr/>
        </p:nvSpPr>
        <p:spPr>
          <a:xfrm>
            <a:off x="413657" y="5802086"/>
            <a:ext cx="1121229" cy="81642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WRÓĆ DO PLANSZY GŁÓNEJ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8B8BC04-EDDB-D2F8-DFFA-ECCCB713C811}"/>
              </a:ext>
            </a:extLst>
          </p:cNvPr>
          <p:cNvSpPr txBox="1"/>
          <p:nvPr/>
        </p:nvSpPr>
        <p:spPr>
          <a:xfrm>
            <a:off x="5421086" y="6279961"/>
            <a:ext cx="5802086" cy="33855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Oddziały Strzelców w „Oleandrach” w Krakowie. Sierpień 1914 r.</a:t>
            </a:r>
            <a:endParaRPr lang="pl-PL" sz="1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74359B6-7342-9F81-B764-ABC216987D7B}"/>
              </a:ext>
            </a:extLst>
          </p:cNvPr>
          <p:cNvSpPr txBox="1"/>
          <p:nvPr/>
        </p:nvSpPr>
        <p:spPr>
          <a:xfrm>
            <a:off x="1447800" y="1467571"/>
            <a:ext cx="9274628" cy="2616101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  <a:effectLst>
            <a:outerShdw blurRad="304800" dir="8820000" algn="tr" rotWithShape="0">
              <a:prstClr val="black">
                <a:alpha val="77000"/>
              </a:prstClr>
            </a:outerShdw>
            <a:reflection endPos="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endParaRPr lang="pl-PL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Jaka była szacunkowa liczba członków wszystkich polskich organizacji paramilitarnych (strzeleckich i drużyniackich) tuż przed wybuchem I wojny światowej?</a:t>
            </a:r>
          </a:p>
          <a:p>
            <a:endParaRPr lang="pl-PL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2400" b="1" dirty="0">
                <a:latin typeface="Cambria" panose="02040503050406030204" pitchFamily="18" charset="0"/>
                <a:ea typeface="Cambria" panose="02040503050406030204" pitchFamily="18" charset="0"/>
              </a:rPr>
              <a:t>ODP: do 50 tys. członków</a:t>
            </a:r>
          </a:p>
          <a:p>
            <a:pPr algn="l"/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9" y="202926"/>
            <a:ext cx="1658115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12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263F242-4A96-1BDB-049B-B28FAC791C7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74109"/>
            <a:ext cx="12191999" cy="7432109"/>
          </a:xfrm>
          <a:prstGeom prst="rect">
            <a:avLst/>
          </a:prstGeom>
        </p:spPr>
      </p:pic>
      <p:sp>
        <p:nvSpPr>
          <p:cNvPr id="2" name="Prostokąt: zaokrąglone rogi 1">
            <a:hlinkClick r:id="rId3" action="ppaction://hlinksldjump"/>
            <a:extLst>
              <a:ext uri="{FF2B5EF4-FFF2-40B4-BE49-F238E27FC236}">
                <a16:creationId xmlns:a16="http://schemas.microsoft.com/office/drawing/2014/main" id="{4C239046-5D74-B6A9-8548-725354CD21A8}"/>
              </a:ext>
            </a:extLst>
          </p:cNvPr>
          <p:cNvSpPr/>
          <p:nvPr/>
        </p:nvSpPr>
        <p:spPr>
          <a:xfrm>
            <a:off x="413657" y="5823857"/>
            <a:ext cx="1175657" cy="79465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WRÓĆ DO PLANSZY GŁÓNEJ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40624A0-7651-73E7-74BF-B3EC5C04FF62}"/>
              </a:ext>
            </a:extLst>
          </p:cNvPr>
          <p:cNvSpPr txBox="1"/>
          <p:nvPr/>
        </p:nvSpPr>
        <p:spPr>
          <a:xfrm>
            <a:off x="5693229" y="5926408"/>
            <a:ext cx="6324599" cy="5847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Szkoła oficerska Związku Strzeleckiego w Stróży. Strzelcy podczas zbiórki. Na pierwszym planie Tadeusz Monasterski, dowódca I plutonu.</a:t>
            </a:r>
            <a:endParaRPr lang="pl-PL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8AACAF3-4E7C-F8E7-EA1F-CDF93D8CD025}"/>
              </a:ext>
            </a:extLst>
          </p:cNvPr>
          <p:cNvSpPr txBox="1"/>
          <p:nvPr/>
        </p:nvSpPr>
        <p:spPr>
          <a:xfrm>
            <a:off x="1447800" y="1467571"/>
            <a:ext cx="9274628" cy="2246769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  <a:effectLst>
            <a:outerShdw blurRad="304800" dir="8820000" algn="tr" rotWithShape="0">
              <a:prstClr val="black">
                <a:alpha val="77000"/>
              </a:prstClr>
            </a:outerShdw>
            <a:reflection endPos="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endParaRPr lang="pl-PL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Ile kobiet z Żeńskiego Oddziału Wywiadowczego zostało odznaczonych w 1917 roku odznaką I Brygady „Za Wierną Służbę”?</a:t>
            </a:r>
          </a:p>
          <a:p>
            <a:endParaRPr lang="pl-PL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ODP: 20</a:t>
            </a:r>
          </a:p>
          <a:p>
            <a:pPr algn="l"/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635" y="0"/>
            <a:ext cx="1658115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82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97EBA069-8A01-A1D3-8757-1AB70E73D2C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01567"/>
            <a:ext cx="12197731" cy="8465109"/>
          </a:xfrm>
          <a:prstGeom prst="rect">
            <a:avLst/>
          </a:prstGeom>
        </p:spPr>
      </p:pic>
      <p:sp>
        <p:nvSpPr>
          <p:cNvPr id="2" name="Prostokąt: zaokrąglone rogi 1">
            <a:hlinkClick r:id="rId4" action="ppaction://hlinksldjump"/>
            <a:extLst>
              <a:ext uri="{FF2B5EF4-FFF2-40B4-BE49-F238E27FC236}">
                <a16:creationId xmlns:a16="http://schemas.microsoft.com/office/drawing/2014/main" id="{8A69CA2E-7850-1F08-AA1A-3DA9C5080B44}"/>
              </a:ext>
            </a:extLst>
          </p:cNvPr>
          <p:cNvSpPr/>
          <p:nvPr/>
        </p:nvSpPr>
        <p:spPr>
          <a:xfrm>
            <a:off x="413657" y="5823857"/>
            <a:ext cx="1121229" cy="79465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WRÓĆ DO PLANSZY GŁÓNEJ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786CFCC-FC22-104E-40C0-2697A57FA51C}"/>
              </a:ext>
            </a:extLst>
          </p:cNvPr>
          <p:cNvSpPr txBox="1"/>
          <p:nvPr/>
        </p:nvSpPr>
        <p:spPr>
          <a:xfrm>
            <a:off x="4278085" y="5541297"/>
            <a:ext cx="7500257" cy="107721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Przemarsz kompanii szkolnej Związku Strzeleckiego z obozu w Stróży przez Nowy Targ do Zakopanego Kompanię prowadzi jej dowódca Mieczysław Trojanowski ps. Ryszard, dalej dowódca plutonu Mieczysław Tokarzewski ps. Karasiewicz, w pierwszym rzędzie od lewej: Leopold Kula ps. Lis i Józef Wiśniewski ps. Słoń. Sierpień 1913 r. </a:t>
            </a:r>
            <a:endParaRPr lang="pl-PL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9ACE492-5128-AAED-8709-EE3CE3AD945A}"/>
              </a:ext>
            </a:extLst>
          </p:cNvPr>
          <p:cNvSpPr txBox="1"/>
          <p:nvPr/>
        </p:nvSpPr>
        <p:spPr>
          <a:xfrm>
            <a:off x="1447800" y="1467571"/>
            <a:ext cx="9274628" cy="1877437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  <a:effectLst>
            <a:outerShdw blurRad="304800" dir="8820000" algn="tr" rotWithShape="0">
              <a:prstClr val="black">
                <a:alpha val="77000"/>
              </a:prstClr>
            </a:outerShdw>
            <a:reflection endPos="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endParaRPr lang="pl-PL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W którym miesiącu i roku utworzono formalnie Legiony Polskie?</a:t>
            </a:r>
          </a:p>
          <a:p>
            <a:endParaRPr lang="pl-PL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2400" b="1" dirty="0">
                <a:latin typeface="Cambria" panose="02040503050406030204" pitchFamily="18" charset="0"/>
                <a:ea typeface="Cambria" panose="02040503050406030204" pitchFamily="18" charset="0"/>
              </a:rPr>
              <a:t>ODP: sierpień 1914 r.</a:t>
            </a:r>
          </a:p>
          <a:p>
            <a:pPr algn="l"/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788" y="97931"/>
            <a:ext cx="1658115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24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69B6631-BDDE-D624-F102-654CEA79E24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4706"/>
            <a:ext cx="12192000" cy="9547412"/>
          </a:xfrm>
          <a:prstGeom prst="rect">
            <a:avLst/>
          </a:prstGeom>
        </p:spPr>
      </p:pic>
      <p:sp>
        <p:nvSpPr>
          <p:cNvPr id="2" name="Prostokąt: zaokrąglone rogi 1">
            <a:hlinkClick r:id="rId3" action="ppaction://hlinksldjump"/>
            <a:extLst>
              <a:ext uri="{FF2B5EF4-FFF2-40B4-BE49-F238E27FC236}">
                <a16:creationId xmlns:a16="http://schemas.microsoft.com/office/drawing/2014/main" id="{8B2C99F2-6363-5850-DCA7-7BDE55B2A119}"/>
              </a:ext>
            </a:extLst>
          </p:cNvPr>
          <p:cNvSpPr/>
          <p:nvPr/>
        </p:nvSpPr>
        <p:spPr>
          <a:xfrm>
            <a:off x="413657" y="5736771"/>
            <a:ext cx="1143000" cy="88174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WRÓĆ DO PLANSZY GŁÓNEJ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0B5641CF-A542-9132-8619-E91CE8244DA4}"/>
              </a:ext>
            </a:extLst>
          </p:cNvPr>
          <p:cNvSpPr txBox="1"/>
          <p:nvPr/>
        </p:nvSpPr>
        <p:spPr>
          <a:xfrm>
            <a:off x="6651171" y="6279961"/>
            <a:ext cx="4985657" cy="33855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Ćwiczenia strzeleckie – patrol sygnalizacyjny. Rok 1913.</a:t>
            </a:r>
            <a:endParaRPr lang="pl-PL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4C35F9D-29E4-7B4E-961E-5ED497162370}"/>
              </a:ext>
            </a:extLst>
          </p:cNvPr>
          <p:cNvSpPr txBox="1"/>
          <p:nvPr/>
        </p:nvSpPr>
        <p:spPr>
          <a:xfrm>
            <a:off x="1447800" y="1467571"/>
            <a:ext cx="9274628" cy="2246769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  <a:effectLst>
            <a:outerShdw blurRad="304800" dir="8820000" algn="tr" rotWithShape="0">
              <a:prstClr val="black">
                <a:alpha val="77000"/>
              </a:prstClr>
            </a:outerShdw>
            <a:reflection endPos="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endParaRPr lang="pl-PL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Imię i nazwisko dowódcy pierwszego oddziału kawaleryjskiego Pierwszej Kompanii Kadrowej, znanego jako „siódemka Beliny”?</a:t>
            </a:r>
          </a:p>
          <a:p>
            <a:endParaRPr lang="pl-PL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2400" b="1" dirty="0">
                <a:latin typeface="Cambria" panose="02040503050406030204" pitchFamily="18" charset="0"/>
                <a:ea typeface="Cambria" panose="02040503050406030204" pitchFamily="18" charset="0"/>
              </a:rPr>
              <a:t>ODP: Władysław Prażmowski</a:t>
            </a:r>
          </a:p>
          <a:p>
            <a:pPr algn="l"/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942" y="3104387"/>
            <a:ext cx="1658115" cy="64922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7" y="131743"/>
            <a:ext cx="1658115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9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9028F6A5-5609-9EA1-431C-22DEAE551B0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5620"/>
            <a:ext cx="12192000" cy="9013620"/>
          </a:xfrm>
          <a:prstGeom prst="rect">
            <a:avLst/>
          </a:prstGeom>
        </p:spPr>
      </p:pic>
      <p:sp>
        <p:nvSpPr>
          <p:cNvPr id="2" name="Prostokąt: zaokrąglone rogi 1">
            <a:hlinkClick r:id="rId3" action="ppaction://hlinksldjump"/>
            <a:extLst>
              <a:ext uri="{FF2B5EF4-FFF2-40B4-BE49-F238E27FC236}">
                <a16:creationId xmlns:a16="http://schemas.microsoft.com/office/drawing/2014/main" id="{8D5809EC-E639-EBBE-CD65-EC446D3FD980}"/>
              </a:ext>
            </a:extLst>
          </p:cNvPr>
          <p:cNvSpPr/>
          <p:nvPr/>
        </p:nvSpPr>
        <p:spPr>
          <a:xfrm>
            <a:off x="413658" y="5736771"/>
            <a:ext cx="1153886" cy="88174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WRÓĆ DO PLANSZY GŁÓNEJ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9601723-B6C2-7818-A56C-C899AA3153AE}"/>
              </a:ext>
            </a:extLst>
          </p:cNvPr>
          <p:cNvSpPr txBox="1"/>
          <p:nvPr/>
        </p:nvSpPr>
        <p:spPr>
          <a:xfrm>
            <a:off x="7304314" y="6279961"/>
            <a:ext cx="4332514" cy="33855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Ćwiczenia strzeleckie – patrol w lesie. Rok 1913.</a:t>
            </a:r>
            <a:endParaRPr lang="pl-PL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490BC39-AAF8-DCDE-6011-E646B8B3874D}"/>
              </a:ext>
            </a:extLst>
          </p:cNvPr>
          <p:cNvSpPr txBox="1"/>
          <p:nvPr/>
        </p:nvSpPr>
        <p:spPr>
          <a:xfrm>
            <a:off x="1447800" y="1467571"/>
            <a:ext cx="9274628" cy="2246769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  <a:effectLst>
            <a:outerShdw blurRad="304800" dir="8820000" algn="tr" rotWithShape="0">
              <a:prstClr val="black">
                <a:alpha val="77000"/>
              </a:prstClr>
            </a:outerShdw>
            <a:reflection endPos="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endParaRPr lang="pl-PL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W jakim górskim paśmie powstała „Droga Legionów”, zbudowana przez żołnierzy II Brygady?</a:t>
            </a:r>
          </a:p>
          <a:p>
            <a:endParaRPr lang="pl-PL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2400" b="1" dirty="0">
                <a:latin typeface="Cambria" panose="02040503050406030204" pitchFamily="18" charset="0"/>
                <a:ea typeface="Cambria" panose="02040503050406030204" pitchFamily="18" charset="0"/>
              </a:rPr>
              <a:t>ODP: Gorgany</a:t>
            </a:r>
          </a:p>
          <a:p>
            <a:pPr algn="l"/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011" y="0"/>
            <a:ext cx="1658115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9249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2">
    <wetp:webextensionref xmlns:r="http://schemas.openxmlformats.org/officeDocument/2006/relationships" r:id="rId1"/>
  </wetp:taskpane>
  <wetp:taskpane dockstate="right" visibility="0" width="438" row="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C7D9C9DC-12F8-468B-A2E8-E9B524F876E7}">
  <we:reference id="wa200005566" version="3.0.1.2" store="pl-PL" storeType="OMEX"/>
  <we:alternateReferences>
    <we:reference id="WA200005566" version="3.0.1.2" store="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0FC33582-ADB5-4AA3-8289-594D8E49E311}">
  <we:reference id="wa200007130" version="1.0.0.1" store="pl-PL" storeType="OMEX"/>
  <we:alternateReferences>
    <we:reference id="WA200007130" version="1.0.0.1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TM10001115[[fn=Paczka]]</Template>
  <TotalTime>561</TotalTime>
  <Words>901</Words>
  <Application>Microsoft Office PowerPoint</Application>
  <PresentationFormat>Panoramiczny</PresentationFormat>
  <Paragraphs>133</Paragraphs>
  <Slides>17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3" baseType="lpstr">
      <vt:lpstr>Aptos</vt:lpstr>
      <vt:lpstr>Arial</vt:lpstr>
      <vt:lpstr>Calibri</vt:lpstr>
      <vt:lpstr>Cambria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artur cieślik</dc:creator>
  <cp:lastModifiedBy>Artur Cieślik</cp:lastModifiedBy>
  <cp:revision>27</cp:revision>
  <dcterms:created xsi:type="dcterms:W3CDTF">2026-01-29T17:23:14Z</dcterms:created>
  <dcterms:modified xsi:type="dcterms:W3CDTF">2026-05-05T14:42:38Z</dcterms:modified>
</cp:coreProperties>
</file>